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61" r:id="rId4"/>
    <p:sldId id="274" r:id="rId5"/>
    <p:sldId id="276" r:id="rId6"/>
    <p:sldId id="275" r:id="rId7"/>
    <p:sldId id="257" r:id="rId8"/>
    <p:sldId id="258" r:id="rId9"/>
    <p:sldId id="259" r:id="rId10"/>
    <p:sldId id="262" r:id="rId11"/>
    <p:sldId id="265" r:id="rId12"/>
    <p:sldId id="266" r:id="rId13"/>
    <p:sldId id="263" r:id="rId14"/>
    <p:sldId id="267" r:id="rId15"/>
    <p:sldId id="264" r:id="rId16"/>
    <p:sldId id="268" r:id="rId17"/>
    <p:sldId id="269" r:id="rId18"/>
    <p:sldId id="270" r:id="rId19"/>
    <p:sldId id="271" r:id="rId20"/>
    <p:sldId id="272" r:id="rId21"/>
    <p:sldId id="277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6E36-0448-4B45-BF37-F4518D9560A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0E058-4747-44C2-A8E3-0C2C5F0C4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665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837A-6891-41F6-8EBC-52B4BF547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70040-C62D-42D8-AE91-42C9C685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9ABAE-9654-458A-875D-400E541A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2A2D-44D0-4E90-84F5-766467BF8F96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0ABC6-8918-4332-A49B-0503451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3CAD-C9C3-41DA-8296-730BF2E5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331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25DE-0664-4F23-9F6B-DAED5EBA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35068-F2CB-4170-8179-951A0CD9E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C97CE-D46A-435E-AC79-306426BA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B584-C66A-49D2-92DB-257D88E0D64B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0BD2-7158-4D35-AEE5-5C5B652E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351A-760E-4490-B5A9-0A7A49D1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2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EB7B8-F248-4CA0-838A-DBCFD7F4F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5FE4E-2F8F-4C07-98A3-2BB62B193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3D782-9CA6-4E48-8F8A-CBE84EF5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592A-FEB7-47B4-94AD-B77ADAE27D98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E2BA-3F15-435E-83F7-197D42CC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931A2-82EE-46FE-B078-781C47DA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65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2C2F-A231-4523-ADF3-5375385E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755D-DD56-449B-A1E8-7B8C4257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CF9A-45D6-4589-8F99-D7CE1206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083D-C98D-40C7-9D73-023E7E1A17F0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292C4-E49B-4C94-9653-CC2FC7F1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C94F-5FD2-42D3-9F2D-7CBF2FBC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62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F487-8FB5-47F2-A329-D162934A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4111-B305-4978-BCF3-8718F1B7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9C39-4939-43C2-A073-E15128D1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8E0-1019-4A15-86BF-214579388117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8068-65D4-465F-9112-4020656C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B5C1-DC07-4596-B0F6-ECFF010A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25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8805-4EF0-42EC-9E1D-AE5BA224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12E3F-9F26-43F4-9959-202EDDA69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03E28-2B24-4DDB-94BB-8EAEE6E46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A8BA2-FE0E-4235-9D5A-5206BA25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5679-A3E8-485E-8092-5A7C59E8FC37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97D2-0237-483C-A633-A3112468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D21D6-EA47-4623-B433-B93ABF66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039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5F96-4258-4AE1-8493-5627B380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B57A-DFFD-4DCA-A4EA-8E32921B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42CBB-41AB-49DF-B482-1CB22751D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BFD40-7F54-4732-BDFB-9E07E4445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3CB6E-DCC2-42E4-975F-C14CCD113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4182C-365D-4724-BC65-6D26A772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1688-147E-428F-8A0D-8C0010280B47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25A80-1526-4F50-962A-5D45055B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2EE90-7587-4E9E-945E-CFA1F7B2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71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6F88-E244-4AC2-8BEC-ED219C03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DDE4B-2E8F-48CF-B1E3-023F51F6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15C5-3C1F-46BF-A157-83E55AF2129C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6651C-EF3E-49D5-A352-2252F771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074EC-7B3C-47F5-BB72-1A0D8808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603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242453-2A04-4470-8B30-5997D730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FE00-67C3-4003-9831-420D83272BD6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C4EF-45D9-48EB-9FE9-F160736B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F620F-7D89-4AD2-B833-D3EAA7F6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32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3E57-9312-4E42-9F88-62C129DC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DCA76-929C-4E0D-8A6D-E115A8CE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517E2-0B4B-4F67-8DDB-A64B4E703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0650E-C4F8-4653-B49F-366E114F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16D2-DBFA-4844-B95D-2C6D151E4291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2E083-875C-4A96-A885-216A1F82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E8F10-CB1B-478D-ACA3-1B98225A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42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56E4-803D-4992-ACEE-6910AF1A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48B03-4234-45A7-8280-36BC3A3F8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18471-8D2D-45B8-8905-B0E11D9D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200F-8836-4D47-ACB8-0F1162C4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AC2-7F47-447E-9382-BF64CF518A6C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F2FE-106D-4230-92D9-AED914AB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5142B-257C-41AC-9DCE-96274EFF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502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E2844-ACFE-4F9E-9F18-3FE442CA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28177-F696-418E-B980-52D04548D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4DEB7-6182-426C-A967-C6DCE917C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58AB-CB09-472D-B15C-6B74484D2944}" type="datetime6">
              <a:rPr lang="th-TH" smtClean="0"/>
              <a:t>28/05/64 13:05 น.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91E1-9D34-4FB0-8A10-DB1CE86F3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A0E81-2151-4A72-9CF9-5CEC98EC9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06AE-EB17-4DBA-A83B-AC27FB3D42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33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3B0-2EAF-4B5A-A1BB-5AD887D3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941346"/>
            <a:ext cx="11802794" cy="2714449"/>
          </a:xfrm>
        </p:spPr>
        <p:txBody>
          <a:bodyPr>
            <a:normAutofit/>
          </a:bodyPr>
          <a:lstStyle/>
          <a:p>
            <a:r>
              <a:rPr lang="th-TH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จัดเก็บข้อมูลนักเรียนรายบุคคล </a:t>
            </a:r>
            <a:br>
              <a:rPr lang="th-TH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Center : 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DMC)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2564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F7EDE-A547-4A5A-A522-8A43DF0C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73526"/>
            <a:ext cx="10208455" cy="840545"/>
          </a:xfrm>
        </p:spPr>
        <p:txBody>
          <a:bodyPr/>
          <a:lstStyle/>
          <a:p>
            <a:pPr algn="r"/>
            <a:fld id="{35305381-1346-462E-AF38-932BFABB678E}" type="datetime2">
              <a:rPr lang="th-TH" sz="2800" smtClean="0">
                <a:solidFill>
                  <a:schemeClr val="bg1"/>
                </a:solidFill>
              </a:rPr>
              <a:pPr algn="r"/>
              <a:t>วันศุกร์ที่ 28 พฤษภาคม พ.ศ. 2564</a:t>
            </a:fld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11D58-2C34-4370-8A63-64983025E522}"/>
              </a:ext>
            </a:extLst>
          </p:cNvPr>
          <p:cNvSpPr txBox="1"/>
          <p:nvPr/>
        </p:nvSpPr>
        <p:spPr>
          <a:xfrm>
            <a:off x="9517487" y="6168567"/>
            <a:ext cx="264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solidFill>
                  <a:schemeClr val="bg1"/>
                </a:solidFill>
              </a:rPr>
              <a:t>ศูนย์พัฒนาระบบข้อมูลทางการศึกษา สนผ. สพฐ.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https://www.edudev.in.th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A57B4-D177-4063-BE0F-D83F64959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9" y="1164685"/>
            <a:ext cx="1084721" cy="155332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03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95BC8-1AC5-4EAB-A840-3B861C83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ปฏิทินการจัดเก็บข้อมูลปีการศึกษา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208D1C-96B8-4C90-A376-4DC833766F0F}"/>
              </a:ext>
            </a:extLst>
          </p:cNvPr>
          <p:cNvSpPr/>
          <p:nvPr/>
        </p:nvSpPr>
        <p:spPr>
          <a:xfrm>
            <a:off x="1184988" y="3714101"/>
            <a:ext cx="10168812" cy="718458"/>
          </a:xfrm>
          <a:prstGeom prst="roundRect">
            <a:avLst>
              <a:gd name="adj" fmla="val 4783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70282-7F4D-4260-892A-9582C0C80C29}"/>
              </a:ext>
            </a:extLst>
          </p:cNvPr>
          <p:cNvSpPr/>
          <p:nvPr/>
        </p:nvSpPr>
        <p:spPr>
          <a:xfrm>
            <a:off x="1184985" y="3714101"/>
            <a:ext cx="718458" cy="7184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th-TH" sz="2400" dirty="0">
                <a:solidFill>
                  <a:schemeClr val="bg1"/>
                </a:solidFill>
              </a:rPr>
              <a:t>มิ.ย.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CC2D5E-82E4-46EB-8942-5FF4BF269225}"/>
              </a:ext>
            </a:extLst>
          </p:cNvPr>
          <p:cNvSpPr/>
          <p:nvPr/>
        </p:nvSpPr>
        <p:spPr>
          <a:xfrm>
            <a:off x="3538420" y="3716048"/>
            <a:ext cx="718458" cy="7184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25 </a:t>
            </a:r>
            <a:r>
              <a:rPr lang="th-TH" sz="1800" dirty="0"/>
              <a:t>มิ.ย.</a:t>
            </a:r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6E98F9-C647-42CB-AC0B-DC44EF0E5AD6}"/>
              </a:ext>
            </a:extLst>
          </p:cNvPr>
          <p:cNvSpPr/>
          <p:nvPr/>
        </p:nvSpPr>
        <p:spPr>
          <a:xfrm>
            <a:off x="10609047" y="3714101"/>
            <a:ext cx="718458" cy="7184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27-30 </a:t>
            </a:r>
            <a:r>
              <a:rPr lang="th-TH" sz="1600" dirty="0">
                <a:solidFill>
                  <a:schemeClr val="bg1"/>
                </a:solidFill>
              </a:rPr>
              <a:t>มิ.ย.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0554B1-F3C1-462A-8A9C-97F82C4C1340}"/>
              </a:ext>
            </a:extLst>
          </p:cNvPr>
          <p:cNvSpPr/>
          <p:nvPr/>
        </p:nvSpPr>
        <p:spPr>
          <a:xfrm>
            <a:off x="5672083" y="3731985"/>
            <a:ext cx="718458" cy="7184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25-26 </a:t>
            </a:r>
            <a:r>
              <a:rPr lang="th-TH" sz="1600" dirty="0"/>
              <a:t>มิ.ย.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E0194E-F991-4EDF-8460-19A12263DCC1}"/>
              </a:ext>
            </a:extLst>
          </p:cNvPr>
          <p:cNvSpPr/>
          <p:nvPr/>
        </p:nvSpPr>
        <p:spPr>
          <a:xfrm>
            <a:off x="8280227" y="3731985"/>
            <a:ext cx="718458" cy="718458"/>
          </a:xfrm>
          <a:prstGeom prst="ellipse">
            <a:avLst/>
          </a:prstGeom>
          <a:solidFill>
            <a:srgbClr val="F52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27-30 </a:t>
            </a:r>
            <a:r>
              <a:rPr lang="th-TH" sz="1600" dirty="0"/>
              <a:t>มิ.ย.</a:t>
            </a:r>
            <a:endParaRPr lang="en-US" sz="1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E82404-39FC-4DFC-BB2E-C0B40BDF0658}"/>
              </a:ext>
            </a:extLst>
          </p:cNvPr>
          <p:cNvGrpSpPr/>
          <p:nvPr/>
        </p:nvGrpSpPr>
        <p:grpSpPr>
          <a:xfrm>
            <a:off x="863741" y="3662849"/>
            <a:ext cx="1332810" cy="3114165"/>
            <a:chOff x="863741" y="3662849"/>
            <a:chExt cx="1332810" cy="311416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915315-DE3E-4DB6-8636-AF405FF844A8}"/>
                </a:ext>
              </a:extLst>
            </p:cNvPr>
            <p:cNvSpPr/>
            <p:nvPr/>
          </p:nvSpPr>
          <p:spPr>
            <a:xfrm>
              <a:off x="1516124" y="3662849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39C21F-7C2D-4007-BFFF-CF4825C34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0146" y="4468327"/>
              <a:ext cx="46" cy="9758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D7A8E-E72A-419A-90B5-2EDDA8B9DCD2}"/>
                </a:ext>
              </a:extLst>
            </p:cNvPr>
            <p:cNvSpPr/>
            <p:nvPr/>
          </p:nvSpPr>
          <p:spPr>
            <a:xfrm>
              <a:off x="863741" y="5444204"/>
              <a:ext cx="1332810" cy="13328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เปิดระบบ </a:t>
              </a:r>
              <a:r>
                <a:rPr lang="en-US" dirty="0"/>
                <a:t>1/64</a:t>
              </a:r>
              <a:endParaRPr lang="th-TH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252E21-1BC0-4257-B622-2A46E8B9092E}"/>
              </a:ext>
            </a:extLst>
          </p:cNvPr>
          <p:cNvGrpSpPr/>
          <p:nvPr/>
        </p:nvGrpSpPr>
        <p:grpSpPr>
          <a:xfrm>
            <a:off x="3217522" y="3662855"/>
            <a:ext cx="1332810" cy="3128227"/>
            <a:chOff x="3217522" y="3325223"/>
            <a:chExt cx="1332810" cy="312822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69DC48-4BFB-4B39-8FA3-72D1FAF8C0FA}"/>
                </a:ext>
              </a:extLst>
            </p:cNvPr>
            <p:cNvSpPr/>
            <p:nvPr/>
          </p:nvSpPr>
          <p:spPr>
            <a:xfrm>
              <a:off x="3883973" y="3325223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59506C-E747-418C-805A-DAEAD4422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927" y="4144763"/>
              <a:ext cx="46" cy="97587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277706-EC4E-4B4C-AF80-806F366C6C49}"/>
                </a:ext>
              </a:extLst>
            </p:cNvPr>
            <p:cNvSpPr/>
            <p:nvPr/>
          </p:nvSpPr>
          <p:spPr>
            <a:xfrm>
              <a:off x="3217522" y="5120640"/>
              <a:ext cx="1332810" cy="13328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ครู/จนท.ยืนยัน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AA013C-AE84-453F-B319-442F91A735B6}"/>
              </a:ext>
            </a:extLst>
          </p:cNvPr>
          <p:cNvGrpSpPr/>
          <p:nvPr/>
        </p:nvGrpSpPr>
        <p:grpSpPr>
          <a:xfrm>
            <a:off x="3217522" y="1401012"/>
            <a:ext cx="1332810" cy="3109740"/>
            <a:chOff x="3217522" y="1063380"/>
            <a:chExt cx="1332810" cy="310974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AB3C2E-1C2C-4368-B4BE-F2575D0274F3}"/>
                </a:ext>
              </a:extLst>
            </p:cNvPr>
            <p:cNvSpPr/>
            <p:nvPr/>
          </p:nvSpPr>
          <p:spPr>
            <a:xfrm flipH="1">
              <a:off x="3476477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2C588B-3B93-4490-8AB5-F19E52D3A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6029" y="2375674"/>
              <a:ext cx="46" cy="97587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1B1C40-F05F-4D53-833D-0FF5377577C6}"/>
                </a:ext>
              </a:extLst>
            </p:cNvPr>
            <p:cNvSpPr/>
            <p:nvPr/>
          </p:nvSpPr>
          <p:spPr>
            <a:xfrm>
              <a:off x="3217522" y="1063380"/>
              <a:ext cx="1332810" cy="13328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ผอ. รับรองข้อมูล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81A17-B413-4FD1-9D2E-5CBF2448E572}"/>
              </a:ext>
            </a:extLst>
          </p:cNvPr>
          <p:cNvGrpSpPr/>
          <p:nvPr/>
        </p:nvGrpSpPr>
        <p:grpSpPr>
          <a:xfrm>
            <a:off x="5334838" y="3661666"/>
            <a:ext cx="1332810" cy="3128227"/>
            <a:chOff x="4800260" y="3324034"/>
            <a:chExt cx="1332810" cy="312822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EA0AEB-9473-4EF1-BBC6-A8EBEA528E3A}"/>
                </a:ext>
              </a:extLst>
            </p:cNvPr>
            <p:cNvSpPr/>
            <p:nvPr/>
          </p:nvSpPr>
          <p:spPr>
            <a:xfrm>
              <a:off x="5466711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2F90C6-AB79-4956-87E5-B5D1D3593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6665" y="4143574"/>
              <a:ext cx="46" cy="97587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942498-EED2-4EBD-A89B-31EBFC0860E4}"/>
                </a:ext>
              </a:extLst>
            </p:cNvPr>
            <p:cNvSpPr/>
            <p:nvPr/>
          </p:nvSpPr>
          <p:spPr>
            <a:xfrm>
              <a:off x="4800260" y="5119451"/>
              <a:ext cx="1332810" cy="133281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สพท.รับทราบ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169F7F-BAEE-47EF-881E-B14C52152E56}"/>
              </a:ext>
            </a:extLst>
          </p:cNvPr>
          <p:cNvGrpSpPr/>
          <p:nvPr/>
        </p:nvGrpSpPr>
        <p:grpSpPr>
          <a:xfrm>
            <a:off x="7962997" y="1415080"/>
            <a:ext cx="1332810" cy="3096861"/>
            <a:chOff x="6387414" y="1063380"/>
            <a:chExt cx="1332810" cy="309686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063885-F978-4A1A-BF8E-995D206B6699}"/>
                </a:ext>
              </a:extLst>
            </p:cNvPr>
            <p:cNvSpPr/>
            <p:nvPr/>
          </p:nvSpPr>
          <p:spPr>
            <a:xfrm>
              <a:off x="7042762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FF3640-B935-4F3E-B7AB-33B345198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1700" y="2355876"/>
              <a:ext cx="46" cy="975877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35703B-C07D-4C40-BB82-43A6DB5B63AF}"/>
                </a:ext>
              </a:extLst>
            </p:cNvPr>
            <p:cNvSpPr/>
            <p:nvPr/>
          </p:nvSpPr>
          <p:spPr>
            <a:xfrm>
              <a:off x="6387414" y="1063380"/>
              <a:ext cx="1332810" cy="133281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/>
                <a:t>สพฐ.ประมวลผลข้อมูล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D73C89-E46E-4092-86F9-6F8B37649DF6}"/>
              </a:ext>
            </a:extLst>
          </p:cNvPr>
          <p:cNvGrpSpPr/>
          <p:nvPr/>
        </p:nvGrpSpPr>
        <p:grpSpPr>
          <a:xfrm>
            <a:off x="10284637" y="3648787"/>
            <a:ext cx="1332810" cy="3128227"/>
            <a:chOff x="8315159" y="3311155"/>
            <a:chExt cx="1332810" cy="312822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C142C2-AE9B-44D2-8A74-86276950EA95}"/>
                </a:ext>
              </a:extLst>
            </p:cNvPr>
            <p:cNvSpPr/>
            <p:nvPr/>
          </p:nvSpPr>
          <p:spPr>
            <a:xfrm>
              <a:off x="8981610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6E0FD2-C094-44D0-A504-9834FAAAC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564" y="4130695"/>
              <a:ext cx="46" cy="97587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ED4D25D-F001-40F2-AAA3-53D928A63AAC}"/>
                </a:ext>
              </a:extLst>
            </p:cNvPr>
            <p:cNvSpPr/>
            <p:nvPr/>
          </p:nvSpPr>
          <p:spPr>
            <a:xfrm>
              <a:off x="8315159" y="5106572"/>
              <a:ext cx="1332810" cy="13328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ส่งข้อมูลเข้า </a:t>
              </a:r>
              <a:r>
                <a:rPr lang="en-US" dirty="0"/>
                <a:t>EDC</a:t>
              </a:r>
              <a:endParaRPr lang="th-TH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BE4CF0-37FA-4EF1-A307-EE4FAA1B6D12}"/>
              </a:ext>
            </a:extLst>
          </p:cNvPr>
          <p:cNvGrpSpPr/>
          <p:nvPr/>
        </p:nvGrpSpPr>
        <p:grpSpPr>
          <a:xfrm>
            <a:off x="7951894" y="3671897"/>
            <a:ext cx="1332810" cy="3134663"/>
            <a:chOff x="7951894" y="3671897"/>
            <a:chExt cx="1332810" cy="31346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44EC3AC-40C7-40F6-A460-77E1AB1E5556}"/>
                </a:ext>
              </a:extLst>
            </p:cNvPr>
            <p:cNvSpPr/>
            <p:nvPr/>
          </p:nvSpPr>
          <p:spPr>
            <a:xfrm flipH="1">
              <a:off x="8194772" y="3671897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03DE89-70BD-434E-972A-F6457EBFF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8299" y="4497873"/>
              <a:ext cx="46" cy="97587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30A89B6-B8F0-415C-ABD2-D11CA30B60F7}"/>
                </a:ext>
              </a:extLst>
            </p:cNvPr>
            <p:cNvSpPr/>
            <p:nvPr/>
          </p:nvSpPr>
          <p:spPr>
            <a:xfrm>
              <a:off x="7951894" y="5473750"/>
              <a:ext cx="1332810" cy="13328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ส่งข้อมูล </a:t>
              </a:r>
              <a:r>
                <a:rPr lang="en-US" dirty="0"/>
                <a:t>CCT</a:t>
              </a:r>
              <a:endParaRPr lang="th-TH" dirty="0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E7C31D-F818-4E1F-8271-FEED48816E18}"/>
              </a:ext>
            </a:extLst>
          </p:cNvPr>
          <p:cNvCxnSpPr/>
          <p:nvPr/>
        </p:nvCxnSpPr>
        <p:spPr>
          <a:xfrm>
            <a:off x="4951824" y="1761028"/>
            <a:ext cx="0" cy="4738247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F32737-0FAD-4CAF-A574-05BB0592D4AD}"/>
              </a:ext>
            </a:extLst>
          </p:cNvPr>
          <p:cNvCxnSpPr/>
          <p:nvPr/>
        </p:nvCxnSpPr>
        <p:spPr>
          <a:xfrm>
            <a:off x="7172174" y="1761028"/>
            <a:ext cx="0" cy="473824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29B3F10-226F-4096-BBEF-71ED9F1CCFCF}"/>
              </a:ext>
            </a:extLst>
          </p:cNvPr>
          <p:cNvSpPr txBox="1"/>
          <p:nvPr/>
        </p:nvSpPr>
        <p:spPr>
          <a:xfrm>
            <a:off x="3187609" y="633478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08.30 – 16.30 </a:t>
            </a:r>
            <a:r>
              <a:rPr lang="th-TH" dirty="0"/>
              <a:t>น.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8A47E1-0ED3-46FE-ADE9-FAE291A67A6C}"/>
              </a:ext>
            </a:extLst>
          </p:cNvPr>
          <p:cNvSpPr txBox="1"/>
          <p:nvPr/>
        </p:nvSpPr>
        <p:spPr>
          <a:xfrm>
            <a:off x="5615518" y="6333559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16.30 </a:t>
            </a:r>
            <a:r>
              <a:rPr lang="th-TH" dirty="0"/>
              <a:t>น.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9C98365D-4CC6-4B95-8CED-8F1742AE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C06-10E2-41EA-837A-855E3A700EA5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66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95BC8-1AC5-4EAB-A840-3B861C83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ปฏิทินการจัดเก็บข้อมูลปีการศึกษา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208D1C-96B8-4C90-A376-4DC833766F0F}"/>
              </a:ext>
            </a:extLst>
          </p:cNvPr>
          <p:cNvSpPr/>
          <p:nvPr/>
        </p:nvSpPr>
        <p:spPr>
          <a:xfrm>
            <a:off x="1184988" y="3714101"/>
            <a:ext cx="10168812" cy="718458"/>
          </a:xfrm>
          <a:prstGeom prst="roundRect">
            <a:avLst>
              <a:gd name="adj" fmla="val 4783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70282-7F4D-4260-892A-9582C0C80C29}"/>
              </a:ext>
            </a:extLst>
          </p:cNvPr>
          <p:cNvSpPr/>
          <p:nvPr/>
        </p:nvSpPr>
        <p:spPr>
          <a:xfrm>
            <a:off x="1184985" y="3714101"/>
            <a:ext cx="718458" cy="7184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15 </a:t>
            </a:r>
            <a:r>
              <a:rPr lang="th-TH" sz="2400" dirty="0">
                <a:solidFill>
                  <a:schemeClr val="bg1"/>
                </a:solidFill>
              </a:rPr>
              <a:t>ต.ค.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CC2D5E-82E4-46EB-8942-5FF4BF269225}"/>
              </a:ext>
            </a:extLst>
          </p:cNvPr>
          <p:cNvSpPr/>
          <p:nvPr/>
        </p:nvSpPr>
        <p:spPr>
          <a:xfrm>
            <a:off x="3538420" y="3716048"/>
            <a:ext cx="718458" cy="7184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10 </a:t>
            </a:r>
            <a:r>
              <a:rPr lang="th-TH" sz="1800" dirty="0"/>
              <a:t>พ.ย.</a:t>
            </a:r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6E98F9-C647-42CB-AC0B-DC44EF0E5AD6}"/>
              </a:ext>
            </a:extLst>
          </p:cNvPr>
          <p:cNvSpPr/>
          <p:nvPr/>
        </p:nvSpPr>
        <p:spPr>
          <a:xfrm>
            <a:off x="10609047" y="3714101"/>
            <a:ext cx="718458" cy="7184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15 </a:t>
            </a:r>
            <a:r>
              <a:rPr lang="th-TH" sz="1600" dirty="0">
                <a:solidFill>
                  <a:schemeClr val="bg1"/>
                </a:solidFill>
              </a:rPr>
              <a:t>พ.ย.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0554B1-F3C1-462A-8A9C-97F82C4C1340}"/>
              </a:ext>
            </a:extLst>
          </p:cNvPr>
          <p:cNvSpPr/>
          <p:nvPr/>
        </p:nvSpPr>
        <p:spPr>
          <a:xfrm>
            <a:off x="5672083" y="3731985"/>
            <a:ext cx="718458" cy="7184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10-11 </a:t>
            </a:r>
            <a:r>
              <a:rPr lang="th-TH" sz="1600" dirty="0"/>
              <a:t>พ.ย.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E0194E-F991-4EDF-8460-19A12263DCC1}"/>
              </a:ext>
            </a:extLst>
          </p:cNvPr>
          <p:cNvSpPr/>
          <p:nvPr/>
        </p:nvSpPr>
        <p:spPr>
          <a:xfrm>
            <a:off x="8280227" y="3731985"/>
            <a:ext cx="718458" cy="718458"/>
          </a:xfrm>
          <a:prstGeom prst="ellipse">
            <a:avLst/>
          </a:prstGeom>
          <a:solidFill>
            <a:srgbClr val="F52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11-15 </a:t>
            </a:r>
            <a:r>
              <a:rPr lang="th-TH" sz="1600" dirty="0"/>
              <a:t>พ.ย.</a:t>
            </a:r>
            <a:endParaRPr lang="en-US" sz="1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E82404-39FC-4DFC-BB2E-C0B40BDF0658}"/>
              </a:ext>
            </a:extLst>
          </p:cNvPr>
          <p:cNvGrpSpPr/>
          <p:nvPr/>
        </p:nvGrpSpPr>
        <p:grpSpPr>
          <a:xfrm>
            <a:off x="863741" y="3662849"/>
            <a:ext cx="1332810" cy="3114165"/>
            <a:chOff x="863741" y="3662849"/>
            <a:chExt cx="1332810" cy="311416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915315-DE3E-4DB6-8636-AF405FF844A8}"/>
                </a:ext>
              </a:extLst>
            </p:cNvPr>
            <p:cNvSpPr/>
            <p:nvPr/>
          </p:nvSpPr>
          <p:spPr>
            <a:xfrm>
              <a:off x="1516124" y="3662849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39C21F-7C2D-4007-BFFF-CF4825C34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0146" y="4468327"/>
              <a:ext cx="46" cy="9758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D7A8E-E72A-419A-90B5-2EDDA8B9DCD2}"/>
                </a:ext>
              </a:extLst>
            </p:cNvPr>
            <p:cNvSpPr/>
            <p:nvPr/>
          </p:nvSpPr>
          <p:spPr>
            <a:xfrm>
              <a:off x="863741" y="5444204"/>
              <a:ext cx="1332810" cy="13328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เปิดระบบ </a:t>
              </a:r>
              <a:r>
                <a:rPr lang="en-US" dirty="0"/>
                <a:t>2/64</a:t>
              </a:r>
              <a:endParaRPr lang="th-TH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252E21-1BC0-4257-B622-2A46E8B9092E}"/>
              </a:ext>
            </a:extLst>
          </p:cNvPr>
          <p:cNvGrpSpPr/>
          <p:nvPr/>
        </p:nvGrpSpPr>
        <p:grpSpPr>
          <a:xfrm>
            <a:off x="3217522" y="3662855"/>
            <a:ext cx="1332810" cy="3128227"/>
            <a:chOff x="3217522" y="3325223"/>
            <a:chExt cx="1332810" cy="312822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69DC48-4BFB-4B39-8FA3-72D1FAF8C0FA}"/>
                </a:ext>
              </a:extLst>
            </p:cNvPr>
            <p:cNvSpPr/>
            <p:nvPr/>
          </p:nvSpPr>
          <p:spPr>
            <a:xfrm>
              <a:off x="3883973" y="3325223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59506C-E747-418C-805A-DAEAD4422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927" y="4144763"/>
              <a:ext cx="46" cy="97587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277706-EC4E-4B4C-AF80-806F366C6C49}"/>
                </a:ext>
              </a:extLst>
            </p:cNvPr>
            <p:cNvSpPr/>
            <p:nvPr/>
          </p:nvSpPr>
          <p:spPr>
            <a:xfrm>
              <a:off x="3217522" y="5120640"/>
              <a:ext cx="1332810" cy="13328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ครู/จนท.ยืนยัน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AA013C-AE84-453F-B319-442F91A735B6}"/>
              </a:ext>
            </a:extLst>
          </p:cNvPr>
          <p:cNvGrpSpPr/>
          <p:nvPr/>
        </p:nvGrpSpPr>
        <p:grpSpPr>
          <a:xfrm>
            <a:off x="3217522" y="1401012"/>
            <a:ext cx="1332810" cy="3109740"/>
            <a:chOff x="3217522" y="1063380"/>
            <a:chExt cx="1332810" cy="310974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AB3C2E-1C2C-4368-B4BE-F2575D0274F3}"/>
                </a:ext>
              </a:extLst>
            </p:cNvPr>
            <p:cNvSpPr/>
            <p:nvPr/>
          </p:nvSpPr>
          <p:spPr>
            <a:xfrm flipH="1">
              <a:off x="3476477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2C588B-3B93-4490-8AB5-F19E52D3A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6029" y="2375674"/>
              <a:ext cx="46" cy="97587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1B1C40-F05F-4D53-833D-0FF5377577C6}"/>
                </a:ext>
              </a:extLst>
            </p:cNvPr>
            <p:cNvSpPr/>
            <p:nvPr/>
          </p:nvSpPr>
          <p:spPr>
            <a:xfrm>
              <a:off x="3217522" y="1063380"/>
              <a:ext cx="1332810" cy="13328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ผอ. รับรองข้อมูล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81A17-B413-4FD1-9D2E-5CBF2448E572}"/>
              </a:ext>
            </a:extLst>
          </p:cNvPr>
          <p:cNvGrpSpPr/>
          <p:nvPr/>
        </p:nvGrpSpPr>
        <p:grpSpPr>
          <a:xfrm>
            <a:off x="5334838" y="3661666"/>
            <a:ext cx="1332810" cy="3128227"/>
            <a:chOff x="4800260" y="3324034"/>
            <a:chExt cx="1332810" cy="312822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EA0AEB-9473-4EF1-BBC6-A8EBEA528E3A}"/>
                </a:ext>
              </a:extLst>
            </p:cNvPr>
            <p:cNvSpPr/>
            <p:nvPr/>
          </p:nvSpPr>
          <p:spPr>
            <a:xfrm>
              <a:off x="5466711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2F90C6-AB79-4956-87E5-B5D1D3593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6665" y="4143574"/>
              <a:ext cx="46" cy="97587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942498-EED2-4EBD-A89B-31EBFC0860E4}"/>
                </a:ext>
              </a:extLst>
            </p:cNvPr>
            <p:cNvSpPr/>
            <p:nvPr/>
          </p:nvSpPr>
          <p:spPr>
            <a:xfrm>
              <a:off x="4800260" y="5119451"/>
              <a:ext cx="1332810" cy="133281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สพท.รับทราบ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169F7F-BAEE-47EF-881E-B14C52152E56}"/>
              </a:ext>
            </a:extLst>
          </p:cNvPr>
          <p:cNvGrpSpPr/>
          <p:nvPr/>
        </p:nvGrpSpPr>
        <p:grpSpPr>
          <a:xfrm>
            <a:off x="7962997" y="1415080"/>
            <a:ext cx="1332810" cy="3096861"/>
            <a:chOff x="6387414" y="1063380"/>
            <a:chExt cx="1332810" cy="309686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063885-F978-4A1A-BF8E-995D206B6699}"/>
                </a:ext>
              </a:extLst>
            </p:cNvPr>
            <p:cNvSpPr/>
            <p:nvPr/>
          </p:nvSpPr>
          <p:spPr>
            <a:xfrm>
              <a:off x="7042762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FF3640-B935-4F3E-B7AB-33B345198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1700" y="2355876"/>
              <a:ext cx="46" cy="975877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35703B-C07D-4C40-BB82-43A6DB5B63AF}"/>
                </a:ext>
              </a:extLst>
            </p:cNvPr>
            <p:cNvSpPr/>
            <p:nvPr/>
          </p:nvSpPr>
          <p:spPr>
            <a:xfrm>
              <a:off x="6387414" y="1063380"/>
              <a:ext cx="1332810" cy="133281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/>
                <a:t>สพฐ.ประมวลผลข้อมูล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D73C89-E46E-4092-86F9-6F8B37649DF6}"/>
              </a:ext>
            </a:extLst>
          </p:cNvPr>
          <p:cNvGrpSpPr/>
          <p:nvPr/>
        </p:nvGrpSpPr>
        <p:grpSpPr>
          <a:xfrm>
            <a:off x="10284637" y="3648787"/>
            <a:ext cx="1332810" cy="3128227"/>
            <a:chOff x="8315159" y="3311155"/>
            <a:chExt cx="1332810" cy="312822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C142C2-AE9B-44D2-8A74-86276950EA95}"/>
                </a:ext>
              </a:extLst>
            </p:cNvPr>
            <p:cNvSpPr/>
            <p:nvPr/>
          </p:nvSpPr>
          <p:spPr>
            <a:xfrm>
              <a:off x="8981610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6E0FD2-C094-44D0-A504-9834FAAAC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564" y="4130695"/>
              <a:ext cx="46" cy="97587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ED4D25D-F001-40F2-AAA3-53D928A63AAC}"/>
                </a:ext>
              </a:extLst>
            </p:cNvPr>
            <p:cNvSpPr/>
            <p:nvPr/>
          </p:nvSpPr>
          <p:spPr>
            <a:xfrm>
              <a:off x="8315159" y="5106572"/>
              <a:ext cx="1332810" cy="13328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ส่งข้อมูลเข้า </a:t>
              </a:r>
              <a:r>
                <a:rPr lang="en-US" dirty="0"/>
                <a:t>EDC</a:t>
              </a:r>
              <a:endParaRPr lang="th-TH" dirty="0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E7C31D-F818-4E1F-8271-FEED48816E18}"/>
              </a:ext>
            </a:extLst>
          </p:cNvPr>
          <p:cNvCxnSpPr/>
          <p:nvPr/>
        </p:nvCxnSpPr>
        <p:spPr>
          <a:xfrm>
            <a:off x="4951824" y="1761028"/>
            <a:ext cx="0" cy="4738247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F32737-0FAD-4CAF-A574-05BB0592D4AD}"/>
              </a:ext>
            </a:extLst>
          </p:cNvPr>
          <p:cNvCxnSpPr/>
          <p:nvPr/>
        </p:nvCxnSpPr>
        <p:spPr>
          <a:xfrm>
            <a:off x="7172174" y="1761028"/>
            <a:ext cx="0" cy="473824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29B3F10-226F-4096-BBEF-71ED9F1CCFCF}"/>
              </a:ext>
            </a:extLst>
          </p:cNvPr>
          <p:cNvSpPr txBox="1"/>
          <p:nvPr/>
        </p:nvSpPr>
        <p:spPr>
          <a:xfrm>
            <a:off x="3187609" y="633478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08.30 – 16.30 </a:t>
            </a:r>
            <a:r>
              <a:rPr lang="th-TH" dirty="0"/>
              <a:t>น.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8A47E1-0ED3-46FE-ADE9-FAE291A67A6C}"/>
              </a:ext>
            </a:extLst>
          </p:cNvPr>
          <p:cNvSpPr txBox="1"/>
          <p:nvPr/>
        </p:nvSpPr>
        <p:spPr>
          <a:xfrm>
            <a:off x="5615518" y="6333559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16.30 </a:t>
            </a:r>
            <a:r>
              <a:rPr lang="th-TH" dirty="0"/>
              <a:t>น.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7BFB3-4943-4CB9-93E7-80E9B21E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89EC-1C29-4A29-8AAF-F573F6485205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234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95BC8-1AC5-4EAB-A840-3B861C83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ปฏิทินการจัดเก็บข้อมูลสิ้นปีการศึกษา 2564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208D1C-96B8-4C90-A376-4DC833766F0F}"/>
              </a:ext>
            </a:extLst>
          </p:cNvPr>
          <p:cNvSpPr/>
          <p:nvPr/>
        </p:nvSpPr>
        <p:spPr>
          <a:xfrm>
            <a:off x="1184988" y="3714101"/>
            <a:ext cx="10168812" cy="718458"/>
          </a:xfrm>
          <a:prstGeom prst="roundRect">
            <a:avLst>
              <a:gd name="adj" fmla="val 4783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70282-7F4D-4260-892A-9582C0C80C29}"/>
              </a:ext>
            </a:extLst>
          </p:cNvPr>
          <p:cNvSpPr/>
          <p:nvPr/>
        </p:nvSpPr>
        <p:spPr>
          <a:xfrm>
            <a:off x="1184985" y="3714101"/>
            <a:ext cx="718458" cy="7184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15 </a:t>
            </a:r>
            <a:r>
              <a:rPr lang="th-TH" sz="1800" dirty="0">
                <a:solidFill>
                  <a:schemeClr val="bg1"/>
                </a:solidFill>
              </a:rPr>
              <a:t>มี.ค.</a:t>
            </a:r>
            <a:r>
              <a:rPr lang="en-US" sz="1800" dirty="0">
                <a:solidFill>
                  <a:schemeClr val="bg1"/>
                </a:solidFill>
              </a:rPr>
              <a:t>65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CC2D5E-82E4-46EB-8942-5FF4BF269225}"/>
              </a:ext>
            </a:extLst>
          </p:cNvPr>
          <p:cNvSpPr/>
          <p:nvPr/>
        </p:nvSpPr>
        <p:spPr>
          <a:xfrm>
            <a:off x="3538420" y="3716048"/>
            <a:ext cx="718458" cy="7184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30 </a:t>
            </a:r>
            <a:r>
              <a:rPr lang="th-TH" sz="1600" dirty="0"/>
              <a:t>เม.ย.</a:t>
            </a:r>
            <a:r>
              <a:rPr lang="en-US" sz="1600" dirty="0"/>
              <a:t>65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6E98F9-C647-42CB-AC0B-DC44EF0E5AD6}"/>
              </a:ext>
            </a:extLst>
          </p:cNvPr>
          <p:cNvSpPr/>
          <p:nvPr/>
        </p:nvSpPr>
        <p:spPr>
          <a:xfrm>
            <a:off x="10609047" y="3714101"/>
            <a:ext cx="718458" cy="7184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 </a:t>
            </a:r>
            <a:endParaRPr lang="th-TH" sz="1600" dirty="0">
              <a:solidFill>
                <a:schemeClr val="bg1"/>
              </a:solidFill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</a:rPr>
              <a:t>พ.ค.</a:t>
            </a:r>
            <a:r>
              <a:rPr lang="en-US" sz="1600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0554B1-F3C1-462A-8A9C-97F82C4C1340}"/>
              </a:ext>
            </a:extLst>
          </p:cNvPr>
          <p:cNvSpPr/>
          <p:nvPr/>
        </p:nvSpPr>
        <p:spPr>
          <a:xfrm>
            <a:off x="5672083" y="3731985"/>
            <a:ext cx="718458" cy="7184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 </a:t>
            </a:r>
            <a:endParaRPr lang="th-TH" sz="1600" dirty="0"/>
          </a:p>
          <a:p>
            <a:pPr algn="ctr"/>
            <a:r>
              <a:rPr lang="th-TH" sz="1600" dirty="0"/>
              <a:t>พ.ค.</a:t>
            </a:r>
            <a:r>
              <a:rPr lang="en-US" sz="1600" dirty="0"/>
              <a:t>65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E0194E-F991-4EDF-8460-19A12263DCC1}"/>
              </a:ext>
            </a:extLst>
          </p:cNvPr>
          <p:cNvSpPr/>
          <p:nvPr/>
        </p:nvSpPr>
        <p:spPr>
          <a:xfrm>
            <a:off x="8280227" y="3731985"/>
            <a:ext cx="718458" cy="718458"/>
          </a:xfrm>
          <a:prstGeom prst="ellipse">
            <a:avLst/>
          </a:prstGeom>
          <a:solidFill>
            <a:srgbClr val="F52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 </a:t>
            </a:r>
            <a:r>
              <a:rPr lang="th-TH" sz="1600" dirty="0"/>
              <a:t>พ.ค.</a:t>
            </a:r>
            <a:r>
              <a:rPr lang="en-US" sz="1600" dirty="0"/>
              <a:t>65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E82404-39FC-4DFC-BB2E-C0B40BDF0658}"/>
              </a:ext>
            </a:extLst>
          </p:cNvPr>
          <p:cNvGrpSpPr/>
          <p:nvPr/>
        </p:nvGrpSpPr>
        <p:grpSpPr>
          <a:xfrm>
            <a:off x="863741" y="3662849"/>
            <a:ext cx="1332810" cy="3114165"/>
            <a:chOff x="863741" y="3662849"/>
            <a:chExt cx="1332810" cy="311416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915315-DE3E-4DB6-8636-AF405FF844A8}"/>
                </a:ext>
              </a:extLst>
            </p:cNvPr>
            <p:cNvSpPr/>
            <p:nvPr/>
          </p:nvSpPr>
          <p:spPr>
            <a:xfrm>
              <a:off x="1516124" y="3662849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39C21F-7C2D-4007-BFFF-CF4825C34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0146" y="4468327"/>
              <a:ext cx="46" cy="9758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D7A8E-E72A-419A-90B5-2EDDA8B9DCD2}"/>
                </a:ext>
              </a:extLst>
            </p:cNvPr>
            <p:cNvSpPr/>
            <p:nvPr/>
          </p:nvSpPr>
          <p:spPr>
            <a:xfrm>
              <a:off x="863741" y="5444204"/>
              <a:ext cx="1332810" cy="13328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เปิดระบบ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252E21-1BC0-4257-B622-2A46E8B9092E}"/>
              </a:ext>
            </a:extLst>
          </p:cNvPr>
          <p:cNvGrpSpPr/>
          <p:nvPr/>
        </p:nvGrpSpPr>
        <p:grpSpPr>
          <a:xfrm>
            <a:off x="3217522" y="3662855"/>
            <a:ext cx="1332810" cy="3128227"/>
            <a:chOff x="3217522" y="3325223"/>
            <a:chExt cx="1332810" cy="312822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69DC48-4BFB-4B39-8FA3-72D1FAF8C0FA}"/>
                </a:ext>
              </a:extLst>
            </p:cNvPr>
            <p:cNvSpPr/>
            <p:nvPr/>
          </p:nvSpPr>
          <p:spPr>
            <a:xfrm>
              <a:off x="3883973" y="3325223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59506C-E747-418C-805A-DAEAD4422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927" y="4144763"/>
              <a:ext cx="46" cy="97587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277706-EC4E-4B4C-AF80-806F366C6C49}"/>
                </a:ext>
              </a:extLst>
            </p:cNvPr>
            <p:cNvSpPr/>
            <p:nvPr/>
          </p:nvSpPr>
          <p:spPr>
            <a:xfrm>
              <a:off x="3217522" y="5120640"/>
              <a:ext cx="1332810" cy="13328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ครู/จนท.ยืนยัน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AA013C-AE84-453F-B319-442F91A735B6}"/>
              </a:ext>
            </a:extLst>
          </p:cNvPr>
          <p:cNvGrpSpPr/>
          <p:nvPr/>
        </p:nvGrpSpPr>
        <p:grpSpPr>
          <a:xfrm>
            <a:off x="3217522" y="1401012"/>
            <a:ext cx="1332810" cy="3109740"/>
            <a:chOff x="3217522" y="1063380"/>
            <a:chExt cx="1332810" cy="310974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AB3C2E-1C2C-4368-B4BE-F2575D0274F3}"/>
                </a:ext>
              </a:extLst>
            </p:cNvPr>
            <p:cNvSpPr/>
            <p:nvPr/>
          </p:nvSpPr>
          <p:spPr>
            <a:xfrm flipH="1">
              <a:off x="3476477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2C588B-3B93-4490-8AB5-F19E52D3A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6029" y="2375674"/>
              <a:ext cx="46" cy="97587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1B1C40-F05F-4D53-833D-0FF5377577C6}"/>
                </a:ext>
              </a:extLst>
            </p:cNvPr>
            <p:cNvSpPr/>
            <p:nvPr/>
          </p:nvSpPr>
          <p:spPr>
            <a:xfrm>
              <a:off x="3217522" y="1063380"/>
              <a:ext cx="1332810" cy="13328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ผอ. รับรองข้อมูล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81A17-B413-4FD1-9D2E-5CBF2448E572}"/>
              </a:ext>
            </a:extLst>
          </p:cNvPr>
          <p:cNvGrpSpPr/>
          <p:nvPr/>
        </p:nvGrpSpPr>
        <p:grpSpPr>
          <a:xfrm>
            <a:off x="5334838" y="3661666"/>
            <a:ext cx="1332810" cy="3128227"/>
            <a:chOff x="4800260" y="3324034"/>
            <a:chExt cx="1332810" cy="312822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EA0AEB-9473-4EF1-BBC6-A8EBEA528E3A}"/>
                </a:ext>
              </a:extLst>
            </p:cNvPr>
            <p:cNvSpPr/>
            <p:nvPr/>
          </p:nvSpPr>
          <p:spPr>
            <a:xfrm>
              <a:off x="5466711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2F90C6-AB79-4956-87E5-B5D1D3593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6665" y="4143574"/>
              <a:ext cx="46" cy="97587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942498-EED2-4EBD-A89B-31EBFC0860E4}"/>
                </a:ext>
              </a:extLst>
            </p:cNvPr>
            <p:cNvSpPr/>
            <p:nvPr/>
          </p:nvSpPr>
          <p:spPr>
            <a:xfrm>
              <a:off x="4800260" y="5119451"/>
              <a:ext cx="1332810" cy="133281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สพท.รับทราบ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169F7F-BAEE-47EF-881E-B14C52152E56}"/>
              </a:ext>
            </a:extLst>
          </p:cNvPr>
          <p:cNvGrpSpPr/>
          <p:nvPr/>
        </p:nvGrpSpPr>
        <p:grpSpPr>
          <a:xfrm>
            <a:off x="7962997" y="1415080"/>
            <a:ext cx="1332810" cy="3096861"/>
            <a:chOff x="6387414" y="1063380"/>
            <a:chExt cx="1332810" cy="309686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063885-F978-4A1A-BF8E-995D206B6699}"/>
                </a:ext>
              </a:extLst>
            </p:cNvPr>
            <p:cNvSpPr/>
            <p:nvPr/>
          </p:nvSpPr>
          <p:spPr>
            <a:xfrm>
              <a:off x="7042762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FF3640-B935-4F3E-B7AB-33B345198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1700" y="2355876"/>
              <a:ext cx="46" cy="975877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35703B-C07D-4C40-BB82-43A6DB5B63AF}"/>
                </a:ext>
              </a:extLst>
            </p:cNvPr>
            <p:cNvSpPr/>
            <p:nvPr/>
          </p:nvSpPr>
          <p:spPr>
            <a:xfrm>
              <a:off x="6387414" y="1063380"/>
              <a:ext cx="1332810" cy="133281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/>
                <a:t>สพฐ.ประมวลผลข้อมูล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D73C89-E46E-4092-86F9-6F8B37649DF6}"/>
              </a:ext>
            </a:extLst>
          </p:cNvPr>
          <p:cNvGrpSpPr/>
          <p:nvPr/>
        </p:nvGrpSpPr>
        <p:grpSpPr>
          <a:xfrm>
            <a:off x="10284637" y="3648787"/>
            <a:ext cx="1332810" cy="3128227"/>
            <a:chOff x="8315159" y="3311155"/>
            <a:chExt cx="1332810" cy="312822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C142C2-AE9B-44D2-8A74-86276950EA95}"/>
                </a:ext>
              </a:extLst>
            </p:cNvPr>
            <p:cNvSpPr/>
            <p:nvPr/>
          </p:nvSpPr>
          <p:spPr>
            <a:xfrm>
              <a:off x="8981610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6E0FD2-C094-44D0-A504-9834FAAAC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564" y="4130695"/>
              <a:ext cx="46" cy="97587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ED4D25D-F001-40F2-AAA3-53D928A63AAC}"/>
                </a:ext>
              </a:extLst>
            </p:cNvPr>
            <p:cNvSpPr/>
            <p:nvPr/>
          </p:nvSpPr>
          <p:spPr>
            <a:xfrm>
              <a:off x="8315159" y="5106572"/>
              <a:ext cx="1332810" cy="13328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ส่งข้อมูลเข้า </a:t>
              </a:r>
              <a:r>
                <a:rPr lang="en-US" dirty="0"/>
                <a:t>EDC</a:t>
              </a:r>
              <a:endParaRPr lang="th-TH" dirty="0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E7C31D-F818-4E1F-8271-FEED48816E18}"/>
              </a:ext>
            </a:extLst>
          </p:cNvPr>
          <p:cNvCxnSpPr/>
          <p:nvPr/>
        </p:nvCxnSpPr>
        <p:spPr>
          <a:xfrm>
            <a:off x="4951824" y="1761028"/>
            <a:ext cx="0" cy="4738247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F32737-0FAD-4CAF-A574-05BB0592D4AD}"/>
              </a:ext>
            </a:extLst>
          </p:cNvPr>
          <p:cNvCxnSpPr/>
          <p:nvPr/>
        </p:nvCxnSpPr>
        <p:spPr>
          <a:xfrm>
            <a:off x="7172174" y="1761028"/>
            <a:ext cx="0" cy="473824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29B3F10-226F-4096-BBEF-71ED9F1CCFCF}"/>
              </a:ext>
            </a:extLst>
          </p:cNvPr>
          <p:cNvSpPr txBox="1"/>
          <p:nvPr/>
        </p:nvSpPr>
        <p:spPr>
          <a:xfrm>
            <a:off x="3187609" y="633478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08.30 – 16.30 </a:t>
            </a:r>
            <a:r>
              <a:rPr lang="th-TH" dirty="0"/>
              <a:t>น.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8A47E1-0ED3-46FE-ADE9-FAE291A67A6C}"/>
              </a:ext>
            </a:extLst>
          </p:cNvPr>
          <p:cNvSpPr txBox="1"/>
          <p:nvPr/>
        </p:nvSpPr>
        <p:spPr>
          <a:xfrm>
            <a:off x="5615518" y="6333559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16.30 </a:t>
            </a:r>
            <a:r>
              <a:rPr lang="th-TH" dirty="0"/>
              <a:t>น.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5525F-6C1F-408F-BD4D-A78B805D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24F3-8BD3-4785-9D15-F2EB54FCCDF7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709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70E0-B02F-4902-B9CB-8E2A1EA5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DMC)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2564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8FC54-7F30-403B-B477-F1008D4A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8" y="5086289"/>
            <a:ext cx="1598812" cy="161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AE201-572C-4A33-8BEE-CC283D917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1" y="1372811"/>
            <a:ext cx="3753374" cy="532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C362B-B281-4010-93EB-3BF628342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74" y="1372811"/>
            <a:ext cx="3753374" cy="533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D0F120B-EEF8-49E8-9BC9-E16C7E53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FE8B-EAD7-4C69-9248-406CAB291456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212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9065-D5E3-4E7F-BC65-4C8F738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DMC)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2564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D0BD-5272-498F-B96C-37D013DB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600" dirty="0"/>
              <a:t> </a:t>
            </a:r>
            <a:r>
              <a:rPr lang="th-TH" sz="3200" dirty="0"/>
              <a:t>ส่วนที่ 1 แนวทางการบริหารระบบการจัดเก็บข้อมูลนักเรียนรายบุคคล (</a:t>
            </a:r>
            <a:r>
              <a:rPr lang="en-US" sz="3200" dirty="0"/>
              <a:t>Data Management Center : DMC)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th-TH" sz="3200" dirty="0"/>
              <a:t>ส่วนที่ </a:t>
            </a:r>
            <a:r>
              <a:rPr lang="en-US" sz="3200" dirty="0"/>
              <a:t>2 </a:t>
            </a:r>
            <a:r>
              <a:rPr lang="th-TH" sz="3200" dirty="0"/>
              <a:t>การบริหารระบบการจัดเก็บข้อมูลนักเรียรายบุคคล (</a:t>
            </a:r>
            <a:r>
              <a:rPr lang="en-US" sz="3200" dirty="0"/>
              <a:t>Data Management Center : DMC) </a:t>
            </a:r>
            <a:r>
              <a:rPr lang="th-TH" sz="3200" dirty="0"/>
              <a:t>สำหรับสถานศึกษา</a:t>
            </a: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th-TH" sz="3200" dirty="0"/>
              <a:t>ส่วนที่ </a:t>
            </a:r>
            <a:r>
              <a:rPr lang="en-US" sz="3200" dirty="0"/>
              <a:t>3</a:t>
            </a:r>
            <a:r>
              <a:rPr lang="th-TH" sz="3200" dirty="0"/>
              <a:t> การบริหารระบบการจัดเก็บข้อมูลนักเรียรายบุคคล (</a:t>
            </a:r>
            <a:r>
              <a:rPr lang="en-US" sz="3200" dirty="0"/>
              <a:t>Data Management Center : DMC) </a:t>
            </a:r>
            <a:r>
              <a:rPr lang="th-TH" sz="3200" dirty="0"/>
              <a:t>สำหรับ สพท.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 ส่วนที่ </a:t>
            </a:r>
            <a:r>
              <a:rPr lang="en-US" sz="3200" dirty="0"/>
              <a:t>4 </a:t>
            </a:r>
            <a:r>
              <a:rPr lang="th-TH" sz="3200" dirty="0"/>
              <a:t>ระบบกำหนดรหัสประจำตัวผู้เรียนเพื่อเข้ารับบริการการศึกษา สำหรับ ผู้ไม่มีหลักฐานทะเบียนราษฎร์ (</a:t>
            </a:r>
            <a:r>
              <a:rPr lang="en-US" sz="3200" dirty="0" err="1"/>
              <a:t>GCode</a:t>
            </a:r>
            <a:r>
              <a:rPr lang="en-US" sz="3200" dirty="0"/>
              <a:t>)</a:t>
            </a:r>
            <a:endParaRPr lang="th-TH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 ส่วนที่ </a:t>
            </a:r>
            <a:r>
              <a:rPr lang="en-US" sz="3200" dirty="0"/>
              <a:t>5</a:t>
            </a:r>
            <a:r>
              <a:rPr lang="en-US" sz="3200"/>
              <a:t> </a:t>
            </a:r>
            <a:r>
              <a:rPr lang="th-TH" sz="3200" dirty="0"/>
              <a:t>กฎหมาย ระเบียบ และแนวปฏิบัติที่เกี่ยวข้อง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59DC2-93A5-44B6-8999-EB2538BD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2DE-B98E-4210-9BD1-548981F1B689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32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70E0-B02F-4902-B9CB-8E2A1EA5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DMC)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2564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4132E-890D-4857-AB0C-B260C138F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การตรวจสอบ ปรับปรุง ข้อมูลพื้นฐานของโรงเรียน (ยังสำคัญมากๆ)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การคัดกรองความด้อยโอกาส (ยากจน) ต้องย้ำให้สถานศึกษาใช้แบบ </a:t>
            </a:r>
            <a:r>
              <a:rPr lang="th-TH" sz="5400" b="1" u="sng" dirty="0">
                <a:solidFill>
                  <a:srgbClr val="FF0000"/>
                </a:solidFill>
              </a:rPr>
              <a:t>นร./กสศ.</a:t>
            </a:r>
            <a:r>
              <a:rPr lang="en-US" sz="5400" b="1" u="sng" dirty="0">
                <a:solidFill>
                  <a:srgbClr val="FF0000"/>
                </a:solidFill>
              </a:rPr>
              <a:t>01</a:t>
            </a:r>
            <a:r>
              <a:rPr lang="en-US" sz="3600" dirty="0"/>
              <a:t> </a:t>
            </a:r>
            <a:r>
              <a:rPr lang="th-TH" sz="3600" dirty="0"/>
              <a:t>ก่อนรายงานใน </a:t>
            </a:r>
            <a:r>
              <a:rPr lang="en-US" sz="3600" dirty="0"/>
              <a:t>DMC</a:t>
            </a:r>
            <a:endParaRPr lang="th-TH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4A0B8-7465-4602-BC01-685CFBF7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96" y="3245311"/>
            <a:ext cx="5250608" cy="359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DA93-DB2D-45F9-9E63-807285AD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2F9-29BC-4E48-A422-0CE6C4867EF5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17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70E0-B02F-4902-B9CB-8E2A1EA5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DMC)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2564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4132E-890D-4857-AB0C-B260C138F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การส่งต่อข้อมูล</a:t>
            </a:r>
            <a:r>
              <a:rPr lang="th-TH" sz="5400" b="1" u="sng" dirty="0">
                <a:solidFill>
                  <a:srgbClr val="FF0000"/>
                </a:solidFill>
              </a:rPr>
              <a:t>นักเรียนยากจน ส่งเพียงครั้งเดียว ในรอบ </a:t>
            </a:r>
            <a:r>
              <a:rPr lang="en-US" sz="5400" b="1" u="sng" dirty="0">
                <a:solidFill>
                  <a:srgbClr val="FF0000"/>
                </a:solidFill>
              </a:rPr>
              <a:t>1/64 </a:t>
            </a:r>
            <a:r>
              <a:rPr lang="th-TH" sz="5400" b="1" u="sng" dirty="0">
                <a:solidFill>
                  <a:srgbClr val="FF0000"/>
                </a:solidFill>
              </a:rPr>
              <a:t>เท่านั้น</a:t>
            </a:r>
            <a:endParaRPr lang="th-TH" sz="36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รายชื่อนักเรียนต้องเป็นนักเรียนที่</a:t>
            </a:r>
            <a:r>
              <a:rPr lang="th-TH" sz="4800" b="1" u="sng" dirty="0">
                <a:solidFill>
                  <a:srgbClr val="FF0000"/>
                </a:solidFill>
              </a:rPr>
              <a:t>มีตัวตนอยู่จริง ณ วันที่ </a:t>
            </a:r>
            <a:r>
              <a:rPr lang="en-US" sz="4800" b="1" u="sng" dirty="0">
                <a:solidFill>
                  <a:srgbClr val="FF0000"/>
                </a:solidFill>
              </a:rPr>
              <a:t>25 </a:t>
            </a:r>
            <a:r>
              <a:rPr lang="th-TH" sz="4800" b="1" u="sng" dirty="0">
                <a:solidFill>
                  <a:srgbClr val="FF0000"/>
                </a:solidFill>
              </a:rPr>
              <a:t>มิถุนายน </a:t>
            </a:r>
            <a:r>
              <a:rPr lang="en-US" sz="4800" b="1" u="sng" dirty="0">
                <a:solidFill>
                  <a:srgbClr val="FF0000"/>
                </a:solidFill>
              </a:rPr>
              <a:t>2564</a:t>
            </a:r>
            <a:r>
              <a:rPr lang="en-US" sz="3600" dirty="0"/>
              <a:t> </a:t>
            </a:r>
            <a:r>
              <a:rPr lang="th-TH" sz="3600" dirty="0"/>
              <a:t>เท่านั้น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3200" dirty="0"/>
              <a:t> กรณีอื่นๆ เช่น ไม่มา หรือยังติดตามอยู่ </a:t>
            </a:r>
            <a:r>
              <a:rPr lang="th-TH" sz="4400" b="1" u="sng" dirty="0">
                <a:solidFill>
                  <a:srgbClr val="FF0000"/>
                </a:solidFill>
              </a:rPr>
              <a:t>ให้นำไปไว้ในเมนู </a:t>
            </a:r>
            <a:r>
              <a:rPr lang="en-US" sz="4400" b="1" u="sng" dirty="0">
                <a:solidFill>
                  <a:srgbClr val="FF0000"/>
                </a:solidFill>
              </a:rPr>
              <a:t>3.1.8 </a:t>
            </a:r>
            <a:r>
              <a:rPr lang="th-TH" sz="4400" b="1" u="sng" dirty="0">
                <a:solidFill>
                  <a:srgbClr val="FF0000"/>
                </a:solidFill>
              </a:rPr>
              <a:t>ให้หมด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b="1" dirty="0"/>
              <a:t> </a:t>
            </a:r>
            <a:r>
              <a:rPr lang="th-TH" sz="3600" dirty="0"/>
              <a:t>น้ำหนัก – ส่วนสูง จำเป็นมากสำหรับกองทุนเพื่อโครงการอาหารกลางวันในโรงเรียนประถมศึกษา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การแก้ไขเลขประจำตัวประชาชนให้ดำเนินตามแบบฟอร์มและขั้นตอนให้ถูกต้อง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ผลการเรียน ดึงจาก </a:t>
            </a:r>
            <a:r>
              <a:rPr lang="en-US" sz="3600" dirty="0"/>
              <a:t>SGS </a:t>
            </a:r>
            <a:r>
              <a:rPr lang="th-TH" sz="3600" dirty="0"/>
              <a:t>และ </a:t>
            </a:r>
            <a:r>
              <a:rPr lang="en-US" sz="3600" dirty="0" err="1"/>
              <a:t>SchoolMIS</a:t>
            </a:r>
            <a:r>
              <a:rPr lang="en-US" sz="3600" dirty="0"/>
              <a:t> </a:t>
            </a:r>
            <a:r>
              <a:rPr lang="th-TH" sz="3600" dirty="0"/>
              <a:t>โดยเป็นข้อมูล </a:t>
            </a:r>
            <a:r>
              <a:rPr lang="en-US" sz="3600" dirty="0"/>
              <a:t>2/63 </a:t>
            </a:r>
            <a:r>
              <a:rPr lang="th-TH" sz="3600" dirty="0"/>
              <a:t>ต้องตรวจสอบหลังวันที่ </a:t>
            </a:r>
            <a:r>
              <a:rPr lang="en-US" sz="3600" dirty="0"/>
              <a:t>10 </a:t>
            </a:r>
            <a:r>
              <a:rPr lang="th-TH" sz="3600" dirty="0"/>
              <a:t>มิ.ย. </a:t>
            </a:r>
            <a:r>
              <a:rPr lang="en-US" sz="3600" dirty="0"/>
              <a:t>64</a:t>
            </a:r>
            <a:endParaRPr lang="th-TH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82126-EFC6-47F4-971B-C7A0DBA8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C0F6-0AE5-4B03-A04E-DF30497087AF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574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5823-F576-4F20-AC7D-F0D0E257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การแลกเปลี่ยนข้อมูลระหว่าง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ระบบอื่น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9E88-3DEB-4AB6-9EBD-F314D440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ระบบ </a:t>
            </a:r>
            <a:r>
              <a:rPr lang="en-US" dirty="0"/>
              <a:t>Education Data Center: EDC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th-TH" dirty="0"/>
              <a:t>ข้อมูลโรงเรียน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dirty="0"/>
              <a:t> ข้อมูลนักเรียน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dirty="0"/>
              <a:t> ข้อมูลผู้สำเร็จการศึกษา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dirty="0"/>
              <a:t> ข้อมูลผลการเรียน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ระบบ </a:t>
            </a:r>
            <a:r>
              <a:rPr lang="en-US" dirty="0"/>
              <a:t>Cash Condition Transfer: CCT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th-TH" dirty="0"/>
              <a:t>ข้อมูลโรงเรียน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dirty="0"/>
              <a:t> ข้อมูลนักเรียน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dirty="0"/>
              <a:t> ข้อมูลผลการเรียน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411E4-395F-4A9B-91B1-83AD04A4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9551-E235-4DE6-A446-C9FDBFEB17DE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50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5823-F576-4F20-AC7D-F0D0E257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การแลกเปลี่ยนข้อมูลระหว่าง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ระบบอื่น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9E88-3DEB-4AB6-9EBD-F314D440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ระบบ </a:t>
            </a:r>
            <a:r>
              <a:rPr lang="en-US" dirty="0"/>
              <a:t>School Lunch System: SLS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th-TH" dirty="0"/>
              <a:t>ข้อมูลโรงเรียน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dirty="0"/>
              <a:t> ข้อมูลนักเรียน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dirty="0"/>
              <a:t> ข้อมูลภาวะโภชนาการ (น้ำหนัก - ส่วนสูง)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คุรุสภา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th-TH" dirty="0"/>
              <a:t>ข้อมูลโรงเรียน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9B0B5-592A-4FC0-B3C2-A000D284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D4E2-9265-4C4A-9D2D-673A08B70707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75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FEC2-9E55-4E19-9ED6-3713231C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การตรวจสอบข้อมูล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58C2-F605-401E-A7FD-39FB7D53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th-TH" sz="3200" dirty="0"/>
              <a:t>ตรวจสอบข้อมูลจากทะเบียนราษฎร กรมการปกครอง กระทรวงมหาดไทย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h-TH" sz="2800" dirty="0"/>
              <a:t> ตรวจแล้ว </a:t>
            </a:r>
            <a:r>
              <a:rPr lang="en-US" sz="2800" dirty="0"/>
              <a:t>1,948,379 </a:t>
            </a:r>
            <a:r>
              <a:rPr lang="th-TH" sz="2800" dirty="0"/>
              <a:t>หมายเลข (ข้อมูล ณ </a:t>
            </a:r>
            <a:r>
              <a:rPr lang="en-US" sz="2800" dirty="0"/>
              <a:t>27 </a:t>
            </a:r>
            <a:r>
              <a:rPr lang="th-TH" sz="2800" dirty="0"/>
              <a:t>พ.ค. </a:t>
            </a:r>
            <a:r>
              <a:rPr lang="en-US" sz="2800" dirty="0"/>
              <a:t>64</a:t>
            </a:r>
            <a:r>
              <a:rPr lang="th-TH" sz="28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h-TH" sz="2800" dirty="0"/>
              <a:t> ไม่พบข้อมูล </a:t>
            </a:r>
            <a:r>
              <a:rPr lang="en-US" sz="2800" dirty="0"/>
              <a:t>1,467 </a:t>
            </a:r>
            <a:r>
              <a:rPr lang="th-TH" sz="2800" dirty="0"/>
              <a:t>หมายเลข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 คาดว่าจะแล้วเสร็จ </a:t>
            </a:r>
            <a:r>
              <a:rPr lang="en-US" sz="3200" dirty="0"/>
              <a:t>2/64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th-TH" sz="2800" dirty="0"/>
              <a:t>จะทำการขึ้นตัวแดงทุกกรณ๊ที่ไม่ตรงกับทะเบียนราษฎร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h-TH" sz="2800" dirty="0"/>
              <a:t> สถานศึกษาจะต้องตรวจสอบและแก้ข้อมูลให้ถูกต้องทั้งหมดจึงจะยืนยันข้อมูลได้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h-TH" sz="2800" dirty="0"/>
              <a:t> กรณีที่ไม่พบในฐานข้อมูลทะเบียนราษฎร จะตรวจซ้ำ และแจ้ง สพท. เพื่อให้สถานศึกษาเตรียมเอกสารหลักฐาน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 กรณีเด็กซ้ำซ้อน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h-TH" sz="2800" dirty="0"/>
              <a:t> ได้ตัดออกจากระบบก่อนเปิด </a:t>
            </a:r>
            <a:r>
              <a:rPr lang="en-US" sz="2800" dirty="0"/>
              <a:t>1/64 </a:t>
            </a:r>
            <a:r>
              <a:rPr lang="th-TH" sz="2800" dirty="0"/>
              <a:t>และจะตรวจสอบอีกครั้งหลังปิดระบบว่ามีกลับมาอีกหรือไม่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55FE-8995-4967-BF61-42A94296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E41A-0C72-4C13-9AB2-85D6EFDC3201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32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1E042C-BD1D-47D2-AB63-1239EB1D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แสดงตนเพื่อร่วมประชุมผ่านสื่ออิเล็กทรอนิกส์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96D05-40CC-4E23-BCED-353AF297E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ชื่อ – สกุล</a:t>
            </a:r>
          </a:p>
          <a:p>
            <a:r>
              <a:rPr lang="th-TH" dirty="0"/>
              <a:t>ตำแหน่ง/สังกัด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C0995-302C-4362-B4C4-DC99DB9CA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18" y="368590"/>
            <a:ext cx="4506764" cy="316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9A7A01C-A82D-42FF-A84B-3C55E389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CCE3-21F2-4BF1-A8AE-AC0B169FA4EB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307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EEAE-5E61-490D-9B0D-BBB4951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การจัดเก็บข้อมูลอาคาร ที่ดินและสิ่งก่อสร้าง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B209A-70B8-46F5-B262-67870082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จัดทำข้อมูลให้แล้ว</a:t>
            </a:r>
            <a:r>
              <a:rPr lang="th-TH" sz="4000" u="sng" dirty="0">
                <a:solidFill>
                  <a:srgbClr val="FF0000"/>
                </a:solidFill>
              </a:rPr>
              <a:t>เสร็จและยืนยัน</a:t>
            </a:r>
            <a:r>
              <a:rPr lang="th-TH" dirty="0"/>
              <a:t>ภายใน </a:t>
            </a:r>
            <a:r>
              <a:rPr lang="en-US" sz="4000" u="sng" dirty="0">
                <a:solidFill>
                  <a:srgbClr val="FF0000"/>
                </a:solidFill>
              </a:rPr>
              <a:t>30 </a:t>
            </a:r>
            <a:r>
              <a:rPr lang="th-TH" sz="4000" u="sng" dirty="0">
                <a:solidFill>
                  <a:srgbClr val="FF0000"/>
                </a:solidFill>
              </a:rPr>
              <a:t>ตุลาคม </a:t>
            </a:r>
            <a:r>
              <a:rPr lang="en-US" sz="4000" u="sng" dirty="0">
                <a:solidFill>
                  <a:srgbClr val="FF0000"/>
                </a:solidFill>
              </a:rPr>
              <a:t>2564 </a:t>
            </a:r>
            <a:r>
              <a:rPr lang="th-TH" sz="4000" u="sng" dirty="0">
                <a:solidFill>
                  <a:srgbClr val="FF0000"/>
                </a:solidFill>
              </a:rPr>
              <a:t>เวลา </a:t>
            </a:r>
            <a:r>
              <a:rPr lang="en-US" sz="4000" u="sng" dirty="0">
                <a:solidFill>
                  <a:srgbClr val="FF0000"/>
                </a:solidFill>
              </a:rPr>
              <a:t>16.30 </a:t>
            </a:r>
            <a:r>
              <a:rPr lang="th-TH" sz="4000" u="sng" dirty="0">
                <a:solidFill>
                  <a:srgbClr val="FF0000"/>
                </a:solidFill>
              </a:rPr>
              <a:t>น.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ทุกโรงเรียน</a:t>
            </a:r>
            <a:r>
              <a:rPr lang="th-TH" sz="3600" u="sng" dirty="0">
                <a:solidFill>
                  <a:srgbClr val="FF0000"/>
                </a:solidFill>
              </a:rPr>
              <a:t>จะต้องเข้ามายืนยัน ถึงแม้ว่าในปีการศึกษานี้ จะไม่มีการเปลี่ยนแปลงข้อมูลใดๆ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จะ</a:t>
            </a:r>
            <a:r>
              <a:rPr lang="th-TH" sz="3600" u="sng" dirty="0">
                <a:solidFill>
                  <a:srgbClr val="FF0000"/>
                </a:solidFill>
              </a:rPr>
              <a:t>นับการยืนยันในช่วง </a:t>
            </a:r>
            <a:r>
              <a:rPr lang="en-US" sz="3600" u="sng" dirty="0">
                <a:solidFill>
                  <a:srgbClr val="FF0000"/>
                </a:solidFill>
              </a:rPr>
              <a:t>1-30 </a:t>
            </a:r>
            <a:r>
              <a:rPr lang="th-TH" sz="3600" u="sng" dirty="0">
                <a:solidFill>
                  <a:srgbClr val="FF0000"/>
                </a:solidFill>
              </a:rPr>
              <a:t>ตุลาคม </a:t>
            </a:r>
            <a:r>
              <a:rPr lang="en-US" sz="3600" u="sng" dirty="0">
                <a:solidFill>
                  <a:srgbClr val="FF0000"/>
                </a:solidFill>
              </a:rPr>
              <a:t>2564 </a:t>
            </a:r>
            <a:r>
              <a:rPr lang="th-TH" sz="3600" u="sng" dirty="0">
                <a:solidFill>
                  <a:srgbClr val="FF0000"/>
                </a:solidFill>
              </a:rPr>
              <a:t>เท่านั้น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 หากดำเนินการ</a:t>
            </a:r>
            <a:r>
              <a:rPr lang="th-TH" sz="4000" u="sng" dirty="0">
                <a:solidFill>
                  <a:srgbClr val="FF0000"/>
                </a:solidFill>
              </a:rPr>
              <a:t>ไม่เป็นไปตามกำหนด จะไม่มีรายชื่อการขอตั้งงบประมาณประจำปี พ.ศ. </a:t>
            </a:r>
            <a:r>
              <a:rPr lang="en-US" sz="4000" u="sng" dirty="0">
                <a:solidFill>
                  <a:srgbClr val="FF0000"/>
                </a:solidFill>
              </a:rPr>
              <a:t>2566</a:t>
            </a:r>
            <a:endParaRPr lang="th-TH" u="sng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DCE02-0AEC-48F1-A924-7E437923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0A9B-63EC-4697-9C9E-0DAE6057D0D9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213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9806B-FAE1-43E6-A2C1-0B70E058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800" dirty="0"/>
              <a:t>Q &amp; A</a:t>
            </a:r>
            <a:endParaRPr lang="th-TH" sz="13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B292F-4817-443E-87FA-CE3001FD4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651464-E1CF-4D54-9533-EF6EE27F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5CA6-A345-47AB-9408-14914963C1C6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872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FF05-582F-4249-BB85-9EDBF6F6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Agenda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4C803-6DE2-413D-8220-49DAE47C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การเปิดภาคเรียน และการจัดเก็บข้อมูลปีการศึกษา </a:t>
            </a:r>
            <a:r>
              <a:rPr lang="en-US" sz="3600" dirty="0"/>
              <a:t>2564 </a:t>
            </a:r>
            <a:endParaRPr lang="th-TH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บทบาทของผู้ใช้งานในระบบ </a:t>
            </a:r>
            <a:r>
              <a:rPr lang="en-US" sz="3600" dirty="0"/>
              <a:t>DMC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ปฏิทินการจัดเก็บข้อมูลปีการศึกษา </a:t>
            </a:r>
            <a:r>
              <a:rPr lang="en-US" sz="3600" dirty="0"/>
              <a:t>2564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แนวทางการบริหารจัดการระบบจัดเก็บข้อมูลนักเรียนรายบุคคล (</a:t>
            </a:r>
            <a:r>
              <a:rPr lang="en-US" sz="3600" dirty="0"/>
              <a:t>DMC) </a:t>
            </a:r>
            <a:r>
              <a:rPr lang="th-TH" sz="3600" dirty="0"/>
              <a:t>ปีการศึกษา 2564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การแลกเปลี่ยนข้อมูลระหว่าง </a:t>
            </a:r>
            <a:r>
              <a:rPr lang="en-US" sz="3600" dirty="0"/>
              <a:t>DMC </a:t>
            </a:r>
            <a:r>
              <a:rPr lang="th-TH" sz="3600" dirty="0"/>
              <a:t>และ ระบบอื่น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การตรวจสอบข้อมูล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600" dirty="0"/>
              <a:t> การจัดเก็บข้อมูลอาคาร ที่ดินและสิ่งก่อสร้าง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endParaRPr lang="th-TH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A079-CCB5-442A-A5E7-47681176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57B-6E2F-4856-9607-3E3865F5D5A2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12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C7F18-1A73-4013-808F-92524E1DB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80F3D6-B57D-44AC-92A7-11AD76BE911A}"/>
              </a:ext>
            </a:extLst>
          </p:cNvPr>
          <p:cNvSpPr/>
          <p:nvPr/>
        </p:nvSpPr>
        <p:spPr>
          <a:xfrm>
            <a:off x="7670042" y="2442949"/>
            <a:ext cx="914400" cy="1364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698794-2762-446A-8D90-A89899FF7A1C}"/>
              </a:ext>
            </a:extLst>
          </p:cNvPr>
          <p:cNvSpPr/>
          <p:nvPr/>
        </p:nvSpPr>
        <p:spPr>
          <a:xfrm>
            <a:off x="9840036" y="1501254"/>
            <a:ext cx="586854" cy="2593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401EB8-13D0-4D8D-9308-DA7999DB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A3EC-43FA-4F32-8468-65B3C3EBA148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57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9A530-22D3-4115-B95D-A81BE9AB0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" y="41955"/>
            <a:ext cx="4934467" cy="681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80224-A13B-465C-AECF-0977D655A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7" y="712160"/>
            <a:ext cx="9256662" cy="543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B69CE-C500-4642-9AB4-B15B06788251}"/>
              </a:ext>
            </a:extLst>
          </p:cNvPr>
          <p:cNvSpPr/>
          <p:nvPr/>
        </p:nvSpPr>
        <p:spPr>
          <a:xfrm>
            <a:off x="4708478" y="4408227"/>
            <a:ext cx="3179928" cy="4367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BA3B2-6AE2-4095-BCED-521F6B2E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F8E-3E2E-4957-8C5E-66001B7B1689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6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9A8759C-09FB-460F-8F3C-27D11A37F8BF}"/>
              </a:ext>
            </a:extLst>
          </p:cNvPr>
          <p:cNvGrpSpPr/>
          <p:nvPr/>
        </p:nvGrpSpPr>
        <p:grpSpPr>
          <a:xfrm>
            <a:off x="869690" y="735391"/>
            <a:ext cx="10464163" cy="5569874"/>
            <a:chOff x="869690" y="735391"/>
            <a:chExt cx="10464163" cy="55698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49A0F0-729D-41E1-8F1E-F2D10FF3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90" y="1460856"/>
              <a:ext cx="10452620" cy="20875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43E10C-BFA0-4110-A9D1-748A465DA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90" y="3548418"/>
              <a:ext cx="10464163" cy="27568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693756-B893-42EC-B35D-A15E2C7C7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90" y="735391"/>
              <a:ext cx="10452620" cy="725465"/>
            </a:xfrm>
            <a:prstGeom prst="rect">
              <a:avLst/>
            </a:prstGeom>
          </p:spPr>
        </p:pic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DD8F6B-92A2-4295-A4FB-AAECE6AD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1C4D-45D8-4520-8453-04256FE185D2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5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32F32-E436-40F4-8CBF-56C02507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Roles 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(บทบาทของผู้ใช้งาน)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F899C-E47C-461B-9C57-640AD68F14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1" y="2161134"/>
            <a:ext cx="9781898" cy="253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7617A-AA5A-44F4-AE54-D8B585B8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E84A-DFFE-448B-9311-25A8F73C62B6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00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32F32-E436-40F4-8CBF-56C02507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Roles (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ครูผู้จัดทำข้อมูล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CD28C-4254-4A7B-A1B7-85A3342CE8B0}"/>
              </a:ext>
            </a:extLst>
          </p:cNvPr>
          <p:cNvPicPr/>
          <p:nvPr/>
        </p:nvPicPr>
        <p:blipFill rotWithShape="1">
          <a:blip r:embed="rId3"/>
          <a:srcRect b="44256"/>
          <a:stretch/>
        </p:blipFill>
        <p:spPr>
          <a:xfrm>
            <a:off x="838200" y="1757816"/>
            <a:ext cx="10482765" cy="2209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826AF-4CF5-4FCE-89D7-4DD66516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4B2-4FEA-46CE-BF4D-ACE2201E2C77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043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32F32-E436-40F4-8CBF-56C02507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Roles 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(ผู้อำนวยการสถานศึกษา/ผู้ได้รับมอบหมายให้ปฏิบัติหน้าที่)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5E5A5-2D3E-4BE6-A77B-CA5240D33144}"/>
              </a:ext>
            </a:extLst>
          </p:cNvPr>
          <p:cNvPicPr/>
          <p:nvPr/>
        </p:nvPicPr>
        <p:blipFill rotWithShape="1">
          <a:blip r:embed="rId3"/>
          <a:srcRect t="53794"/>
          <a:stretch/>
        </p:blipFill>
        <p:spPr>
          <a:xfrm>
            <a:off x="700700" y="2450977"/>
            <a:ext cx="10790600" cy="188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AD18D-E3DA-48B0-91E1-19D5085E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CAA2-22C0-4486-982C-FD18DF8567D9}" type="datetime6">
              <a:rPr lang="th-TH" smtClean="0"/>
              <a:t>28/05/64 13:05 น.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699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C SaveSpace">
      <a:majorFont>
        <a:latin typeface="FC SaveSpace Rounded"/>
        <a:ea typeface=""/>
        <a:cs typeface="FC SaveSpace Rounded"/>
      </a:majorFont>
      <a:minorFont>
        <a:latin typeface="FC SaveSpace Rounded"/>
        <a:ea typeface=""/>
        <a:cs typeface="FC SaveSpace Round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859</Words>
  <Application>Microsoft Office PowerPoint</Application>
  <PresentationFormat>Widescreen</PresentationFormat>
  <Paragraphs>133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Cordia New</vt:lpstr>
      <vt:lpstr>FC SaveSpace Rounded</vt:lpstr>
      <vt:lpstr>Wingdings</vt:lpstr>
      <vt:lpstr>Office Theme</vt:lpstr>
      <vt:lpstr>แนวทางการบริหารจัดการระบบจัดเก็บข้อมูลนักเรียนรายบุคคล  (Data Management Center : DMC) ปีการศึกษา 2564</vt:lpstr>
      <vt:lpstr>แสดงตนเพื่อร่วมประชุมผ่านสื่ออิเล็กทรอนิกส์</vt:lpstr>
      <vt:lpstr>Agenda</vt:lpstr>
      <vt:lpstr>PowerPoint Presentation</vt:lpstr>
      <vt:lpstr>PowerPoint Presentation</vt:lpstr>
      <vt:lpstr>PowerPoint Presentation</vt:lpstr>
      <vt:lpstr>DMC Roles (บทบาทของผู้ใช้งาน)</vt:lpstr>
      <vt:lpstr>DMC Roles (ครูผู้จัดทำข้อมูล)</vt:lpstr>
      <vt:lpstr>DMC Roles (ผู้อำนวยการสถานศึกษา/ผู้ได้รับมอบหมายให้ปฏิบัติหน้าที่)</vt:lpstr>
      <vt:lpstr>ปฏิทินการจัดเก็บข้อมูลปีการศึกษา 1/2564</vt:lpstr>
      <vt:lpstr>ปฏิทินการจัดเก็บข้อมูลปีการศึกษา 2/2564</vt:lpstr>
      <vt:lpstr>ปฏิทินการจัดเก็บข้อมูลสิ้นปีการศึกษา 2564</vt:lpstr>
      <vt:lpstr>แนวทางการบริหารจัดการระบบจัดเก็บข้อมูลนักเรียนรายบุคคล (DMC) ปีการศึกษา 2564</vt:lpstr>
      <vt:lpstr>แนวทางการบริหารจัดการระบบจัดเก็บข้อมูลนักเรียนรายบุคคล (DMC) ปีการศึกษา 2564</vt:lpstr>
      <vt:lpstr>แนวทางการบริหารจัดการระบบจัดเก็บข้อมูลนักเรียนรายบุคคล (DMC) ปีการศึกษา 2564</vt:lpstr>
      <vt:lpstr>แนวทางการบริหารจัดการระบบจัดเก็บข้อมูลนักเรียนรายบุคคล (DMC) ปีการศึกษา 2564</vt:lpstr>
      <vt:lpstr>การแลกเปลี่ยนข้อมูลระหว่าง DMC และ ระบบอื่น</vt:lpstr>
      <vt:lpstr>การแลกเปลี่ยนข้อมูลระหว่าง DMC และ ระบบอื่น</vt:lpstr>
      <vt:lpstr>การตรวจสอบข้อมูล</vt:lpstr>
      <vt:lpstr>การจัดเก็บข้อมูลอาคาร ที่ดินและสิ่งก่อสร้าง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แนวทางการบริหารจัดการระบบจัดเก็บข้อมูลนักเรียนรายบุคคล (Data Management Center : DMC) ปีการศึกษา 2564</dc:title>
  <dc:creator>เอกลักษณ์ ทิมทอง</dc:creator>
  <cp:lastModifiedBy>เอกลักษณ์ ทิมทอง</cp:lastModifiedBy>
  <cp:revision>57</cp:revision>
  <dcterms:created xsi:type="dcterms:W3CDTF">2021-05-27T08:18:10Z</dcterms:created>
  <dcterms:modified xsi:type="dcterms:W3CDTF">2021-05-28T06:06:36Z</dcterms:modified>
</cp:coreProperties>
</file>