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61" r:id="rId13"/>
    <p:sldId id="262" r:id="rId14"/>
    <p:sldId id="25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7F82C-799E-4AF4-9698-0451CDF91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384" y="1964267"/>
            <a:ext cx="10189741" cy="2421464"/>
          </a:xfrm>
        </p:spPr>
        <p:txBody>
          <a:bodyPr>
            <a:normAutofit/>
          </a:bodyPr>
          <a:lstStyle/>
          <a:p>
            <a:r>
              <a:rPr lang="th-TH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การประชุมเชิงปฏิบัติการพัฒนาบุคลากรด้านระบบสารสนเทศ</a:t>
            </a:r>
            <a:br>
              <a:rPr lang="th-TH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เพื่อการบริหาร ประจำปีการศึกษา 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2565</a:t>
            </a:r>
            <a:endParaRPr lang="th-TH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70A222-FCC9-4932-A0A4-AACD883776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23A0B3B5-1C61-46A5-81C2-0477722EC800}" type="datetime2">
              <a:rPr lang="th-TH" smtClean="0"/>
              <a:t>วันจันทร์ที่ 23 พฤษภาคม พ.ศ. 2565</a:t>
            </a:fld>
            <a:endParaRPr lang="th-TH" dirty="0"/>
          </a:p>
          <a:p>
            <a:r>
              <a:rPr lang="th-TH" dirty="0"/>
              <a:t>ณ โรงแรมริเวอร์ไซด์ บางพลัด กรุงเทพมหานคร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9B6801-A0AF-4AA4-89D6-B18D74613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389" y="1066801"/>
            <a:ext cx="959222" cy="1373606"/>
          </a:xfrm>
          <a:prstGeom prst="rect">
            <a:avLst/>
          </a:prstGeom>
          <a:ln>
            <a:noFill/>
          </a:ln>
          <a:effectLst>
            <a:outerShdw blurRad="215900" dist="114300" dir="2700000" algn="tl" rotWithShape="0">
              <a:schemeClr val="tx1">
                <a:alpha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5133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205E4-B8F2-4CA9-84CC-5E7484871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แนวทางการบริหารจัดการระบบจัดเก็บข้อมูลนักเรียนรายบุคคล </a:t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(Data Management Center : DMC)</a:t>
            </a:r>
            <a:endParaRPr lang="th-TH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AD748-A409-41AB-AEA4-8D7A31786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10000"/>
          </a:bodyPr>
          <a:lstStyle/>
          <a:p>
            <a:r>
              <a:rPr lang="th-TH" sz="3600" dirty="0"/>
              <a:t>ข้อมูลนักเรียน</a:t>
            </a:r>
          </a:p>
          <a:p>
            <a:pPr lvl="1"/>
            <a:r>
              <a:rPr lang="th-TH" sz="3400" dirty="0"/>
              <a:t>รายชื่อนักเรียนต้องเป็นนักเรียนที่มีตัวตนอยู่จริง </a:t>
            </a:r>
            <a:r>
              <a:rPr lang="th-TH" sz="3900" b="1" u="sng" dirty="0">
                <a:solidFill>
                  <a:srgbClr val="FF0000"/>
                </a:solidFill>
              </a:rPr>
              <a:t>ณ วันที่ 10 มิถุนายน 2565</a:t>
            </a:r>
            <a:r>
              <a:rPr lang="th-TH" sz="3400" dirty="0"/>
              <a:t> เท่านั้น</a:t>
            </a:r>
          </a:p>
          <a:p>
            <a:pPr lvl="1"/>
            <a:r>
              <a:rPr lang="th-TH" sz="3400" dirty="0"/>
              <a:t>กรณีอื่น ๆ เช่น ไม่มา ขาดเรียนนาน หรือยังติดตามอยู่ ฯลฯ ให้</a:t>
            </a:r>
            <a:r>
              <a:rPr lang="th-TH" sz="3900" b="1" u="sng" dirty="0">
                <a:solidFill>
                  <a:srgbClr val="FF0000"/>
                </a:solidFill>
              </a:rPr>
              <a:t>นำไปไว้ในเมนู 3.1.8 ให้หมด</a:t>
            </a:r>
            <a:endParaRPr lang="th-TH" sz="3400" b="1" u="sng" dirty="0">
              <a:solidFill>
                <a:srgbClr val="FF0000"/>
              </a:solidFill>
            </a:endParaRPr>
          </a:p>
          <a:p>
            <a:pPr lvl="1"/>
            <a:r>
              <a:rPr lang="th-TH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น้ำหนัก – ส่วนสูง</a:t>
            </a:r>
            <a:r>
              <a:rPr lang="th-TH" sz="3400" dirty="0"/>
              <a:t> กองทุนเพื่อโครงการอาหารกลางวันในโรงเรียนประถมศึกษา และกรมอนามัย</a:t>
            </a:r>
          </a:p>
          <a:p>
            <a:pPr lvl="1"/>
            <a:r>
              <a:rPr lang="th-TH" sz="3400" dirty="0"/>
              <a:t>การแก้ไขเลขประจำตัวประชาชนให้ดำเนินตามแบบฟอร์มและขั้นตอนให้ถูกต้อง</a:t>
            </a:r>
          </a:p>
          <a:p>
            <a:pPr lvl="1"/>
            <a:r>
              <a:rPr lang="th-TH" sz="3400" dirty="0"/>
              <a:t>จำนวนห้องในแต่ละชั้น</a:t>
            </a:r>
          </a:p>
        </p:txBody>
      </p:sp>
    </p:spTree>
    <p:extLst>
      <p:ext uri="{BB962C8B-B14F-4D97-AF65-F5344CB8AC3E}">
        <p14:creationId xmlns:p14="http://schemas.microsoft.com/office/powerpoint/2010/main" val="2430766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205E4-B8F2-4CA9-84CC-5E7484871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แนวทางการบริหารจัดการระบบจัดเก็บข้อมูลนักเรียนรายบุคคล </a:t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(Data Management Center : DMC)</a:t>
            </a:r>
            <a:endParaRPr lang="th-TH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AD748-A409-41AB-AEA4-8D7A31786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lnSpcReduction="10000"/>
          </a:bodyPr>
          <a:lstStyle/>
          <a:p>
            <a:r>
              <a:rPr lang="th-TH" sz="3600" dirty="0"/>
              <a:t>ข้อมูลนักเรียน</a:t>
            </a:r>
          </a:p>
          <a:p>
            <a:pPr lvl="1"/>
            <a:r>
              <a:rPr lang="th-TH" sz="3400" dirty="0"/>
              <a:t>หากไม่มีหลักฐานทางทะเบียนราษฎรมาแสดง ให้ดำเนินการดังนี้</a:t>
            </a:r>
          </a:p>
          <a:p>
            <a:pPr lvl="2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เข้าใหม่</a:t>
            </a:r>
            <a:r>
              <a:rPr lang="th-TH" sz="3200" dirty="0"/>
              <a:t> ไม่เคยเรียนที่ไหนมาก่อน ออก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Code</a:t>
            </a:r>
            <a:r>
              <a:rPr lang="en-US" sz="3200" dirty="0"/>
              <a:t> </a:t>
            </a:r>
            <a:r>
              <a:rPr lang="th-TH" sz="3200" dirty="0"/>
              <a:t>ได้เลย</a:t>
            </a:r>
          </a:p>
          <a:p>
            <a:pPr lvl="2"/>
            <a:r>
              <a:rPr lang="th-TH" sz="3200" dirty="0"/>
              <a:t>ย้ายมาจากที่อื่น ๆ ตรวจสอบหาเอกสารและข้อมูลในระบบ </a:t>
            </a:r>
            <a:r>
              <a:rPr lang="en-US" sz="3200" dirty="0"/>
              <a:t>G Code </a:t>
            </a:r>
            <a:r>
              <a:rPr lang="th-TH" sz="3200" dirty="0"/>
              <a:t>ให้รอบคอบ หากไม่พบค่อยออก </a:t>
            </a:r>
            <a:r>
              <a:rPr lang="en-US" sz="3200" dirty="0"/>
              <a:t>G Code</a:t>
            </a:r>
          </a:p>
          <a:p>
            <a:pPr lvl="1"/>
            <a:r>
              <a:rPr lang="th-TH" sz="3400" b="1" u="sng" dirty="0">
                <a:solidFill>
                  <a:srgbClr val="FF0000"/>
                </a:solidFill>
              </a:rPr>
              <a:t>ข้อสังเกต </a:t>
            </a:r>
            <a:r>
              <a:rPr lang="en-US" sz="3400" b="1" u="sng" dirty="0">
                <a:solidFill>
                  <a:srgbClr val="FF0000"/>
                </a:solidFill>
              </a:rPr>
              <a:t>G Code</a:t>
            </a:r>
          </a:p>
          <a:p>
            <a:pPr lvl="2"/>
            <a:r>
              <a:rPr lang="en-US" sz="3200" b="1" dirty="0"/>
              <a:t>G </a:t>
            </a:r>
            <a:r>
              <a:rPr lang="th-TH" sz="3200" b="1" dirty="0"/>
              <a:t>ที่ใช้งานได้จริง ต้องขึ้นต้นด้วย </a:t>
            </a:r>
            <a:r>
              <a:rPr lang="en-US" sz="4000" b="1" dirty="0"/>
              <a:t>G61, G62, G63,G64, G65</a:t>
            </a:r>
            <a:r>
              <a:rPr lang="en-US" sz="3200" b="1" dirty="0"/>
              <a:t> </a:t>
            </a:r>
            <a:r>
              <a:rPr lang="th-TH" sz="3200" b="1" dirty="0"/>
              <a:t>เท่านั้น</a:t>
            </a:r>
          </a:p>
        </p:txBody>
      </p:sp>
    </p:spTree>
    <p:extLst>
      <p:ext uri="{BB962C8B-B14F-4D97-AF65-F5344CB8AC3E}">
        <p14:creationId xmlns:p14="http://schemas.microsoft.com/office/powerpoint/2010/main" val="2697293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32507-22A3-4460-B91C-4C548804F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ระบบกำหนดรหัสประจำตัวผู้เรียนเพื่อเข้ารับบริการการศึกษาสำหรับผู้ไม่มีหลักฐาน</a:t>
            </a:r>
            <a:br>
              <a:rPr lang="th-TH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ทางทะเบียนราษฎร (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Code)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40286-54A8-48D2-880F-59027079C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th-TH" sz="3200" dirty="0"/>
              <a:t>สิทธิ์การใช้งาน</a:t>
            </a:r>
          </a:p>
          <a:p>
            <a:pPr lvl="1"/>
            <a:r>
              <a:rPr lang="th-TH" sz="3000" dirty="0" err="1"/>
              <a:t>สพฐ</a:t>
            </a:r>
            <a:r>
              <a:rPr lang="th-TH" sz="3000" dirty="0"/>
              <a:t>. เป็นผู้อนุมัติการใช้งานผู้ใช้ระดับเขต</a:t>
            </a:r>
          </a:p>
          <a:p>
            <a:pPr lvl="1"/>
            <a:r>
              <a:rPr lang="th-TH" sz="3000" dirty="0" err="1"/>
              <a:t>สพท</a:t>
            </a:r>
            <a:r>
              <a:rPr lang="th-TH" sz="3000" dirty="0"/>
              <a:t>. เป็นผู้อนุมัติการใช้งานของโรงเรียน / ตรวจสอบ / รับรองการขอออกรหัส </a:t>
            </a:r>
            <a:r>
              <a:rPr lang="en-US" sz="3000" dirty="0"/>
              <a:t>G</a:t>
            </a:r>
          </a:p>
          <a:p>
            <a:pPr lvl="1"/>
            <a:r>
              <a:rPr lang="th-TH" sz="3000" dirty="0"/>
              <a:t>สถานศึกษาบันทึกข้อมูลการขอออกรหัส </a:t>
            </a:r>
            <a:r>
              <a:rPr lang="en-US" sz="3000" dirty="0"/>
              <a:t>G</a:t>
            </a:r>
          </a:p>
          <a:p>
            <a:pPr lvl="1"/>
            <a:endParaRPr lang="th-TH" sz="3000" dirty="0"/>
          </a:p>
        </p:txBody>
      </p:sp>
    </p:spTree>
    <p:extLst>
      <p:ext uri="{BB962C8B-B14F-4D97-AF65-F5344CB8AC3E}">
        <p14:creationId xmlns:p14="http://schemas.microsoft.com/office/powerpoint/2010/main" val="3053906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6EC4D-6C4E-4264-8553-45634113E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ระบบข้อมูลอาคาร ที่ดิน และสิ่งก่อสร้าง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F2C45-D814-4292-B613-F224B035D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th-TH" sz="3600" dirty="0"/>
              <a:t>จัดทำข้อมูลให้แล้วเสร็จและยืนยันภายใน 30 ตุลาคม 2565 เวลา 16.30 น.</a:t>
            </a:r>
          </a:p>
          <a:p>
            <a:r>
              <a:rPr lang="th-TH" sz="3600" b="1" u="sng" dirty="0">
                <a:solidFill>
                  <a:srgbClr val="FF0000"/>
                </a:solidFill>
              </a:rPr>
              <a:t>ทุกโรงเรียน</a:t>
            </a:r>
            <a:r>
              <a:rPr lang="th-TH" sz="3600" dirty="0"/>
              <a:t>จะต้องเข้ามายืนยัน ถึงแม้ว่าในปีการศึกษานี้จะไม่มีการเปลี่ยนแปลงข้อมูลใด ๆ</a:t>
            </a:r>
          </a:p>
          <a:p>
            <a:r>
              <a:rPr lang="th-TH" sz="3600" b="1" u="sng" dirty="0">
                <a:solidFill>
                  <a:srgbClr val="FF0000"/>
                </a:solidFill>
              </a:rPr>
              <a:t>การยืนยันจะต้องยืนยันในช่วง 1-30 ตุลาคม 2565</a:t>
            </a:r>
            <a:r>
              <a:rPr lang="th-TH" sz="3600" dirty="0"/>
              <a:t> เท่านั้น</a:t>
            </a:r>
          </a:p>
          <a:p>
            <a:r>
              <a:rPr lang="th-TH" sz="3600" u="sng" dirty="0">
                <a:solidFill>
                  <a:srgbClr val="FF0000"/>
                </a:solidFill>
              </a:rPr>
              <a:t>หากดำเนินการไม่เป็นไปตามเงื่อนไข จะไม่มีรายชื่อการขอตั้งงบประมาณประจำปี พ.ศ. 2567</a:t>
            </a:r>
          </a:p>
        </p:txBody>
      </p:sp>
    </p:spTree>
    <p:extLst>
      <p:ext uri="{BB962C8B-B14F-4D97-AF65-F5344CB8AC3E}">
        <p14:creationId xmlns:p14="http://schemas.microsoft.com/office/powerpoint/2010/main" val="100396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BEC84-BBD1-40EA-86E7-47A8AD69C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04796"/>
            <a:ext cx="10131425" cy="1456267"/>
          </a:xfrm>
        </p:spPr>
        <p:txBody>
          <a:bodyPr>
            <a:normAutofit/>
          </a:bodyPr>
          <a:lstStyle/>
          <a:p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ปฏิทินการจัดเก็บข้อมูล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DMC </a:t>
            </a: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ปีการศึกษา 1/2565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8BA1FE0E-B26A-4A45-806C-4D4989E89B59}"/>
              </a:ext>
            </a:extLst>
          </p:cNvPr>
          <p:cNvSpPr/>
          <p:nvPr/>
        </p:nvSpPr>
        <p:spPr>
          <a:xfrm>
            <a:off x="1184988" y="3714101"/>
            <a:ext cx="10168812" cy="718458"/>
          </a:xfrm>
          <a:prstGeom prst="roundRect">
            <a:avLst>
              <a:gd name="adj" fmla="val 47836"/>
            </a:avLst>
          </a:prstGeom>
          <a:solidFill>
            <a:sysClr val="window" lastClr="FFFFFF"/>
          </a:solidFill>
          <a:ln w="222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SaveSpace Rounded"/>
              <a:ea typeface="+mn-ea"/>
              <a:cs typeface="FC SaveSpace Rounded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DB8476D-9AEB-40DB-9AB4-AA869B7FB57D}"/>
              </a:ext>
            </a:extLst>
          </p:cNvPr>
          <p:cNvSpPr/>
          <p:nvPr/>
        </p:nvSpPr>
        <p:spPr>
          <a:xfrm>
            <a:off x="1184985" y="3714101"/>
            <a:ext cx="718458" cy="718458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rPr>
              <a:t>16 </a:t>
            </a:r>
            <a:r>
              <a:rPr kumimoji="0" lang="th-TH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rPr>
              <a:t>พ.ค.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SaveSpace Rounded"/>
              <a:ea typeface="+mn-ea"/>
              <a:cs typeface="FC SaveSpace Rounded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902121A-6E8D-4830-A50F-7487659DB966}"/>
              </a:ext>
            </a:extLst>
          </p:cNvPr>
          <p:cNvSpPr/>
          <p:nvPr/>
        </p:nvSpPr>
        <p:spPr>
          <a:xfrm>
            <a:off x="3538420" y="3716048"/>
            <a:ext cx="718458" cy="71845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rPr>
              <a:t>10 </a:t>
            </a:r>
            <a:r>
              <a:rPr kumimoji="0" lang="th-TH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rPr>
              <a:t>มิ.ย.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SaveSpace Rounded"/>
              <a:ea typeface="+mn-ea"/>
              <a:cs typeface="FC SaveSpace Rounded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B0CE10CB-0D6E-4C2E-99EC-A9883535590F}"/>
              </a:ext>
            </a:extLst>
          </p:cNvPr>
          <p:cNvSpPr/>
          <p:nvPr/>
        </p:nvSpPr>
        <p:spPr>
          <a:xfrm>
            <a:off x="10609047" y="3714101"/>
            <a:ext cx="718458" cy="718458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rPr>
              <a:t> </a:t>
            </a:r>
            <a:r>
              <a:rPr kumimoji="0" lang="th-TH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rPr>
              <a:t>30 มิ.ย.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SaveSpace Rounded"/>
              <a:ea typeface="+mn-ea"/>
              <a:cs typeface="FC SaveSpace Rounded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0BB518B3-988D-42D6-9BD6-AD12EDF4D58F}"/>
              </a:ext>
            </a:extLst>
          </p:cNvPr>
          <p:cNvSpPr/>
          <p:nvPr/>
        </p:nvSpPr>
        <p:spPr>
          <a:xfrm>
            <a:off x="5672083" y="3731985"/>
            <a:ext cx="718458" cy="718458"/>
          </a:xfrm>
          <a:prstGeom prst="ellipse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rPr>
              <a:t>11 </a:t>
            </a:r>
            <a:r>
              <a:rPr kumimoji="0" lang="th-TH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rPr>
              <a:t>มิ.ย.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SaveSpace Rounded"/>
              <a:ea typeface="+mn-ea"/>
              <a:cs typeface="FC SaveSpace Rounded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7744B8FF-8CBE-4395-A5EE-C06353DA99AD}"/>
              </a:ext>
            </a:extLst>
          </p:cNvPr>
          <p:cNvSpPr/>
          <p:nvPr/>
        </p:nvSpPr>
        <p:spPr>
          <a:xfrm>
            <a:off x="8280227" y="3731985"/>
            <a:ext cx="718458" cy="718458"/>
          </a:xfrm>
          <a:prstGeom prst="ellipse">
            <a:avLst/>
          </a:prstGeom>
          <a:solidFill>
            <a:srgbClr val="F529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prstClr val="white"/>
                </a:solidFill>
                <a:latin typeface="FC SaveSpace Rounded"/>
                <a:cs typeface="FC SaveSpace Rounded"/>
              </a:rPr>
              <a:t>12-30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rPr>
              <a:t> </a:t>
            </a:r>
            <a:r>
              <a:rPr kumimoji="0" lang="th-TH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rPr>
              <a:t>มิ.ย.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SaveSpace Rounded"/>
              <a:ea typeface="+mn-ea"/>
              <a:cs typeface="FC SaveSpace Rounded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B9C14BE-D4DF-452F-9134-446158DE9177}"/>
              </a:ext>
            </a:extLst>
          </p:cNvPr>
          <p:cNvGrpSpPr/>
          <p:nvPr/>
        </p:nvGrpSpPr>
        <p:grpSpPr>
          <a:xfrm>
            <a:off x="863741" y="3662849"/>
            <a:ext cx="1332810" cy="3114165"/>
            <a:chOff x="863741" y="3662849"/>
            <a:chExt cx="1332810" cy="3114165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1700B37-E942-4B70-A0C7-788C994C7711}"/>
                </a:ext>
              </a:extLst>
            </p:cNvPr>
            <p:cNvSpPr/>
            <p:nvPr/>
          </p:nvSpPr>
          <p:spPr>
            <a:xfrm>
              <a:off x="1516124" y="3662849"/>
              <a:ext cx="438536" cy="849086"/>
            </a:xfrm>
            <a:custGeom>
              <a:avLst/>
              <a:gdLst>
                <a:gd name="connsiteX0" fmla="*/ 13993 w 438536"/>
                <a:gd name="connsiteY0" fmla="*/ 0 h 849086"/>
                <a:gd name="connsiteX1" fmla="*/ 438536 w 438536"/>
                <a:gd name="connsiteY1" fmla="*/ 424543 h 849086"/>
                <a:gd name="connsiteX2" fmla="*/ 13993 w 438536"/>
                <a:gd name="connsiteY2" fmla="*/ 849086 h 849086"/>
                <a:gd name="connsiteX3" fmla="*/ 0 w 438536"/>
                <a:gd name="connsiteY3" fmla="*/ 847676 h 849086"/>
                <a:gd name="connsiteX4" fmla="*/ 0 w 438536"/>
                <a:gd name="connsiteY4" fmla="*/ 815470 h 849086"/>
                <a:gd name="connsiteX5" fmla="*/ 13993 w 438536"/>
                <a:gd name="connsiteY5" fmla="*/ 816880 h 849086"/>
                <a:gd name="connsiteX6" fmla="*/ 406330 w 438536"/>
                <a:gd name="connsiteY6" fmla="*/ 424543 h 849086"/>
                <a:gd name="connsiteX7" fmla="*/ 13993 w 438536"/>
                <a:gd name="connsiteY7" fmla="*/ 32206 h 849086"/>
                <a:gd name="connsiteX8" fmla="*/ 0 w 438536"/>
                <a:gd name="connsiteY8" fmla="*/ 33617 h 849086"/>
                <a:gd name="connsiteX9" fmla="*/ 0 w 438536"/>
                <a:gd name="connsiteY9" fmla="*/ 1411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536" h="849086">
                  <a:moveTo>
                    <a:pt x="13993" y="0"/>
                  </a:moveTo>
                  <a:cubicBezTo>
                    <a:pt x="248462" y="0"/>
                    <a:pt x="438536" y="190074"/>
                    <a:pt x="438536" y="424543"/>
                  </a:cubicBezTo>
                  <a:cubicBezTo>
                    <a:pt x="438536" y="659012"/>
                    <a:pt x="248462" y="849086"/>
                    <a:pt x="13993" y="849086"/>
                  </a:cubicBezTo>
                  <a:lnTo>
                    <a:pt x="0" y="847676"/>
                  </a:lnTo>
                  <a:lnTo>
                    <a:pt x="0" y="815470"/>
                  </a:lnTo>
                  <a:lnTo>
                    <a:pt x="13993" y="816880"/>
                  </a:lnTo>
                  <a:cubicBezTo>
                    <a:pt x="230675" y="816880"/>
                    <a:pt x="406330" y="641225"/>
                    <a:pt x="406330" y="424543"/>
                  </a:cubicBezTo>
                  <a:cubicBezTo>
                    <a:pt x="406330" y="207861"/>
                    <a:pt x="230675" y="32206"/>
                    <a:pt x="13993" y="32206"/>
                  </a:cubicBezTo>
                  <a:lnTo>
                    <a:pt x="0" y="33617"/>
                  </a:lnTo>
                  <a:lnTo>
                    <a:pt x="0" y="1411"/>
                  </a:lnTo>
                  <a:close/>
                </a:path>
              </a:pathLst>
            </a:cu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endParaRP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23F1BC18-BBEA-414E-8148-311ACD7508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30146" y="4468327"/>
              <a:ext cx="46" cy="975877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EFF2D8BF-CD83-4CF8-9B78-FA3699785936}"/>
                </a:ext>
              </a:extLst>
            </p:cNvPr>
            <p:cNvSpPr/>
            <p:nvPr/>
          </p:nvSpPr>
          <p:spPr>
            <a:xfrm>
              <a:off x="863741" y="5444204"/>
              <a:ext cx="1332810" cy="1332810"/>
            </a:xfrm>
            <a:prstGeom prst="ellipse">
              <a:avLst/>
            </a:prstGeom>
            <a:solidFill>
              <a:srgbClr val="FF000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SaveSpace Rounded"/>
                  <a:ea typeface="+mn-ea"/>
                  <a:cs typeface="FC SaveSpace Rounded"/>
                </a:rPr>
                <a:t>เปิดระบบ 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SaveSpace Rounded"/>
                  <a:ea typeface="+mn-ea"/>
                  <a:cs typeface="FC SaveSpace Rounded"/>
                </a:rPr>
                <a:t>1/64</a:t>
              </a:r>
              <a:endParaRPr kumimoji="0" lang="th-TH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93D8814-6865-419B-A872-2B30D1A56C28}"/>
              </a:ext>
            </a:extLst>
          </p:cNvPr>
          <p:cNvGrpSpPr/>
          <p:nvPr/>
        </p:nvGrpSpPr>
        <p:grpSpPr>
          <a:xfrm>
            <a:off x="3217522" y="3662855"/>
            <a:ext cx="1332810" cy="3128227"/>
            <a:chOff x="3217522" y="3325223"/>
            <a:chExt cx="1332810" cy="3128227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62F58A6-3213-4BCE-8939-53C52F7795CD}"/>
                </a:ext>
              </a:extLst>
            </p:cNvPr>
            <p:cNvSpPr/>
            <p:nvPr/>
          </p:nvSpPr>
          <p:spPr>
            <a:xfrm>
              <a:off x="3883973" y="3325223"/>
              <a:ext cx="438536" cy="849086"/>
            </a:xfrm>
            <a:custGeom>
              <a:avLst/>
              <a:gdLst>
                <a:gd name="connsiteX0" fmla="*/ 13993 w 438536"/>
                <a:gd name="connsiteY0" fmla="*/ 0 h 849086"/>
                <a:gd name="connsiteX1" fmla="*/ 438536 w 438536"/>
                <a:gd name="connsiteY1" fmla="*/ 424543 h 849086"/>
                <a:gd name="connsiteX2" fmla="*/ 13993 w 438536"/>
                <a:gd name="connsiteY2" fmla="*/ 849086 h 849086"/>
                <a:gd name="connsiteX3" fmla="*/ 0 w 438536"/>
                <a:gd name="connsiteY3" fmla="*/ 847676 h 849086"/>
                <a:gd name="connsiteX4" fmla="*/ 0 w 438536"/>
                <a:gd name="connsiteY4" fmla="*/ 815470 h 849086"/>
                <a:gd name="connsiteX5" fmla="*/ 13993 w 438536"/>
                <a:gd name="connsiteY5" fmla="*/ 816880 h 849086"/>
                <a:gd name="connsiteX6" fmla="*/ 406330 w 438536"/>
                <a:gd name="connsiteY6" fmla="*/ 424543 h 849086"/>
                <a:gd name="connsiteX7" fmla="*/ 13993 w 438536"/>
                <a:gd name="connsiteY7" fmla="*/ 32206 h 849086"/>
                <a:gd name="connsiteX8" fmla="*/ 0 w 438536"/>
                <a:gd name="connsiteY8" fmla="*/ 33617 h 849086"/>
                <a:gd name="connsiteX9" fmla="*/ 0 w 438536"/>
                <a:gd name="connsiteY9" fmla="*/ 1411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536" h="849086">
                  <a:moveTo>
                    <a:pt x="13993" y="0"/>
                  </a:moveTo>
                  <a:cubicBezTo>
                    <a:pt x="248462" y="0"/>
                    <a:pt x="438536" y="190074"/>
                    <a:pt x="438536" y="424543"/>
                  </a:cubicBezTo>
                  <a:cubicBezTo>
                    <a:pt x="438536" y="659012"/>
                    <a:pt x="248462" y="849086"/>
                    <a:pt x="13993" y="849086"/>
                  </a:cubicBezTo>
                  <a:lnTo>
                    <a:pt x="0" y="847676"/>
                  </a:lnTo>
                  <a:lnTo>
                    <a:pt x="0" y="815470"/>
                  </a:lnTo>
                  <a:lnTo>
                    <a:pt x="13993" y="816880"/>
                  </a:lnTo>
                  <a:cubicBezTo>
                    <a:pt x="230675" y="816880"/>
                    <a:pt x="406330" y="641225"/>
                    <a:pt x="406330" y="424543"/>
                  </a:cubicBezTo>
                  <a:cubicBezTo>
                    <a:pt x="406330" y="207861"/>
                    <a:pt x="230675" y="32206"/>
                    <a:pt x="13993" y="32206"/>
                  </a:cubicBezTo>
                  <a:lnTo>
                    <a:pt x="0" y="33617"/>
                  </a:lnTo>
                  <a:lnTo>
                    <a:pt x="0" y="1411"/>
                  </a:lnTo>
                  <a:close/>
                </a:path>
              </a:pathLst>
            </a:cu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2AA91E-2D34-4055-9A57-ED41A81DAD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83927" y="4144763"/>
              <a:ext cx="46" cy="975877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552FADC-FED8-4767-B858-E8751E83706F}"/>
                </a:ext>
              </a:extLst>
            </p:cNvPr>
            <p:cNvSpPr/>
            <p:nvPr/>
          </p:nvSpPr>
          <p:spPr>
            <a:xfrm>
              <a:off x="3217522" y="5120640"/>
              <a:ext cx="1332810" cy="1332810"/>
            </a:xfrm>
            <a:prstGeom prst="ellipse">
              <a:avLst/>
            </a:prstGeom>
            <a:solidFill>
              <a:srgbClr val="00B05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SaveSpace Rounded"/>
                  <a:ea typeface="+mn-ea"/>
                  <a:cs typeface="FC SaveSpace Rounded"/>
                </a:rPr>
                <a:t>ครู/จนท.ยืนยัน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3EA01C5-1151-4F14-AADC-5C8C9C9583D4}"/>
              </a:ext>
            </a:extLst>
          </p:cNvPr>
          <p:cNvGrpSpPr/>
          <p:nvPr/>
        </p:nvGrpSpPr>
        <p:grpSpPr>
          <a:xfrm>
            <a:off x="3217522" y="1401012"/>
            <a:ext cx="1332810" cy="3109740"/>
            <a:chOff x="3217522" y="1063380"/>
            <a:chExt cx="1332810" cy="3109740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884F19A6-007F-498E-BB9F-258AB22517AC}"/>
                </a:ext>
              </a:extLst>
            </p:cNvPr>
            <p:cNvSpPr/>
            <p:nvPr/>
          </p:nvSpPr>
          <p:spPr>
            <a:xfrm flipH="1">
              <a:off x="3476477" y="3324034"/>
              <a:ext cx="438536" cy="849086"/>
            </a:xfrm>
            <a:custGeom>
              <a:avLst/>
              <a:gdLst>
                <a:gd name="connsiteX0" fmla="*/ 13993 w 438536"/>
                <a:gd name="connsiteY0" fmla="*/ 0 h 849086"/>
                <a:gd name="connsiteX1" fmla="*/ 438536 w 438536"/>
                <a:gd name="connsiteY1" fmla="*/ 424543 h 849086"/>
                <a:gd name="connsiteX2" fmla="*/ 13993 w 438536"/>
                <a:gd name="connsiteY2" fmla="*/ 849086 h 849086"/>
                <a:gd name="connsiteX3" fmla="*/ 0 w 438536"/>
                <a:gd name="connsiteY3" fmla="*/ 847676 h 849086"/>
                <a:gd name="connsiteX4" fmla="*/ 0 w 438536"/>
                <a:gd name="connsiteY4" fmla="*/ 815470 h 849086"/>
                <a:gd name="connsiteX5" fmla="*/ 13993 w 438536"/>
                <a:gd name="connsiteY5" fmla="*/ 816880 h 849086"/>
                <a:gd name="connsiteX6" fmla="*/ 406330 w 438536"/>
                <a:gd name="connsiteY6" fmla="*/ 424543 h 849086"/>
                <a:gd name="connsiteX7" fmla="*/ 13993 w 438536"/>
                <a:gd name="connsiteY7" fmla="*/ 32206 h 849086"/>
                <a:gd name="connsiteX8" fmla="*/ 0 w 438536"/>
                <a:gd name="connsiteY8" fmla="*/ 33617 h 849086"/>
                <a:gd name="connsiteX9" fmla="*/ 0 w 438536"/>
                <a:gd name="connsiteY9" fmla="*/ 1411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536" h="849086">
                  <a:moveTo>
                    <a:pt x="13993" y="0"/>
                  </a:moveTo>
                  <a:cubicBezTo>
                    <a:pt x="248462" y="0"/>
                    <a:pt x="438536" y="190074"/>
                    <a:pt x="438536" y="424543"/>
                  </a:cubicBezTo>
                  <a:cubicBezTo>
                    <a:pt x="438536" y="659012"/>
                    <a:pt x="248462" y="849086"/>
                    <a:pt x="13993" y="849086"/>
                  </a:cubicBezTo>
                  <a:lnTo>
                    <a:pt x="0" y="847676"/>
                  </a:lnTo>
                  <a:lnTo>
                    <a:pt x="0" y="815470"/>
                  </a:lnTo>
                  <a:lnTo>
                    <a:pt x="13993" y="816880"/>
                  </a:lnTo>
                  <a:cubicBezTo>
                    <a:pt x="230675" y="816880"/>
                    <a:pt x="406330" y="641225"/>
                    <a:pt x="406330" y="424543"/>
                  </a:cubicBezTo>
                  <a:cubicBezTo>
                    <a:pt x="406330" y="207861"/>
                    <a:pt x="230675" y="32206"/>
                    <a:pt x="13993" y="32206"/>
                  </a:cubicBezTo>
                  <a:lnTo>
                    <a:pt x="0" y="33617"/>
                  </a:lnTo>
                  <a:lnTo>
                    <a:pt x="0" y="1411"/>
                  </a:lnTo>
                  <a:close/>
                </a:path>
              </a:pathLst>
            </a:cu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5CCD293-3531-4284-BBAD-08A7F67A43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6029" y="2375674"/>
              <a:ext cx="46" cy="975877"/>
            </a:xfrm>
            <a:prstGeom prst="line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5370DB3-68BE-487C-B0A3-C4C997009041}"/>
                </a:ext>
              </a:extLst>
            </p:cNvPr>
            <p:cNvSpPr/>
            <p:nvPr/>
          </p:nvSpPr>
          <p:spPr>
            <a:xfrm>
              <a:off x="3217522" y="1063380"/>
              <a:ext cx="1332810" cy="1332810"/>
            </a:xfrm>
            <a:prstGeom prst="ellipse">
              <a:avLst/>
            </a:prstGeom>
            <a:solidFill>
              <a:srgbClr val="00B0F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SaveSpace Rounded"/>
                  <a:ea typeface="+mn-ea"/>
                  <a:cs typeface="FC SaveSpace Rounded"/>
                </a:rPr>
                <a:t>ผอ. รับรองข้อมูล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8798D560-418B-44FB-82FC-CA61D12A72C1}"/>
              </a:ext>
            </a:extLst>
          </p:cNvPr>
          <p:cNvGrpSpPr/>
          <p:nvPr/>
        </p:nvGrpSpPr>
        <p:grpSpPr>
          <a:xfrm>
            <a:off x="5334838" y="3661666"/>
            <a:ext cx="1332810" cy="3128227"/>
            <a:chOff x="4800260" y="3324034"/>
            <a:chExt cx="1332810" cy="3128227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B945D27-B45A-4AE2-974D-E66B1E8925D4}"/>
                </a:ext>
              </a:extLst>
            </p:cNvPr>
            <p:cNvSpPr/>
            <p:nvPr/>
          </p:nvSpPr>
          <p:spPr>
            <a:xfrm>
              <a:off x="5466711" y="3324034"/>
              <a:ext cx="438536" cy="849086"/>
            </a:xfrm>
            <a:custGeom>
              <a:avLst/>
              <a:gdLst>
                <a:gd name="connsiteX0" fmla="*/ 13993 w 438536"/>
                <a:gd name="connsiteY0" fmla="*/ 0 h 849086"/>
                <a:gd name="connsiteX1" fmla="*/ 438536 w 438536"/>
                <a:gd name="connsiteY1" fmla="*/ 424543 h 849086"/>
                <a:gd name="connsiteX2" fmla="*/ 13993 w 438536"/>
                <a:gd name="connsiteY2" fmla="*/ 849086 h 849086"/>
                <a:gd name="connsiteX3" fmla="*/ 0 w 438536"/>
                <a:gd name="connsiteY3" fmla="*/ 847676 h 849086"/>
                <a:gd name="connsiteX4" fmla="*/ 0 w 438536"/>
                <a:gd name="connsiteY4" fmla="*/ 815470 h 849086"/>
                <a:gd name="connsiteX5" fmla="*/ 13993 w 438536"/>
                <a:gd name="connsiteY5" fmla="*/ 816880 h 849086"/>
                <a:gd name="connsiteX6" fmla="*/ 406330 w 438536"/>
                <a:gd name="connsiteY6" fmla="*/ 424543 h 849086"/>
                <a:gd name="connsiteX7" fmla="*/ 13993 w 438536"/>
                <a:gd name="connsiteY7" fmla="*/ 32206 h 849086"/>
                <a:gd name="connsiteX8" fmla="*/ 0 w 438536"/>
                <a:gd name="connsiteY8" fmla="*/ 33617 h 849086"/>
                <a:gd name="connsiteX9" fmla="*/ 0 w 438536"/>
                <a:gd name="connsiteY9" fmla="*/ 1411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536" h="849086">
                  <a:moveTo>
                    <a:pt x="13993" y="0"/>
                  </a:moveTo>
                  <a:cubicBezTo>
                    <a:pt x="248462" y="0"/>
                    <a:pt x="438536" y="190074"/>
                    <a:pt x="438536" y="424543"/>
                  </a:cubicBezTo>
                  <a:cubicBezTo>
                    <a:pt x="438536" y="659012"/>
                    <a:pt x="248462" y="849086"/>
                    <a:pt x="13993" y="849086"/>
                  </a:cubicBezTo>
                  <a:lnTo>
                    <a:pt x="0" y="847676"/>
                  </a:lnTo>
                  <a:lnTo>
                    <a:pt x="0" y="815470"/>
                  </a:lnTo>
                  <a:lnTo>
                    <a:pt x="13993" y="816880"/>
                  </a:lnTo>
                  <a:cubicBezTo>
                    <a:pt x="230675" y="816880"/>
                    <a:pt x="406330" y="641225"/>
                    <a:pt x="406330" y="424543"/>
                  </a:cubicBezTo>
                  <a:cubicBezTo>
                    <a:pt x="406330" y="207861"/>
                    <a:pt x="230675" y="32206"/>
                    <a:pt x="13993" y="32206"/>
                  </a:cubicBezTo>
                  <a:lnTo>
                    <a:pt x="0" y="33617"/>
                  </a:lnTo>
                  <a:lnTo>
                    <a:pt x="0" y="1411"/>
                  </a:lnTo>
                  <a:close/>
                </a:path>
              </a:pathLst>
            </a:cu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endParaRPr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57076E7-74BB-4141-A86C-3DFEC50643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66665" y="4143574"/>
              <a:ext cx="46" cy="975877"/>
            </a:xfrm>
            <a:prstGeom prst="line">
              <a:avLst/>
            </a:prstGeom>
            <a:noFill/>
            <a:ln w="28575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B5F0BF61-80ED-4E90-BCE9-975CFBD3D26A}"/>
                </a:ext>
              </a:extLst>
            </p:cNvPr>
            <p:cNvSpPr/>
            <p:nvPr/>
          </p:nvSpPr>
          <p:spPr>
            <a:xfrm>
              <a:off x="4800260" y="5119451"/>
              <a:ext cx="1332810" cy="1332810"/>
            </a:xfrm>
            <a:prstGeom prst="ellipse">
              <a:avLst/>
            </a:prstGeom>
            <a:solidFill>
              <a:srgbClr val="7030A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SaveSpace Rounded"/>
                  <a:ea typeface="+mn-ea"/>
                  <a:cs typeface="FC SaveSpace Rounded"/>
                </a:rPr>
                <a:t>สพท.รับทราบ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2884D57-0235-4506-8085-1228CA450201}"/>
              </a:ext>
            </a:extLst>
          </p:cNvPr>
          <p:cNvGrpSpPr/>
          <p:nvPr/>
        </p:nvGrpSpPr>
        <p:grpSpPr>
          <a:xfrm>
            <a:off x="7962997" y="1415080"/>
            <a:ext cx="1332810" cy="3096861"/>
            <a:chOff x="6387414" y="1063380"/>
            <a:chExt cx="1332810" cy="3096861"/>
          </a:xfrm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B7ABE881-E1C8-4DC9-89CC-6595E06B3FA3}"/>
                </a:ext>
              </a:extLst>
            </p:cNvPr>
            <p:cNvSpPr/>
            <p:nvPr/>
          </p:nvSpPr>
          <p:spPr>
            <a:xfrm>
              <a:off x="7042762" y="3311155"/>
              <a:ext cx="438536" cy="849086"/>
            </a:xfrm>
            <a:custGeom>
              <a:avLst/>
              <a:gdLst>
                <a:gd name="connsiteX0" fmla="*/ 13993 w 438536"/>
                <a:gd name="connsiteY0" fmla="*/ 0 h 849086"/>
                <a:gd name="connsiteX1" fmla="*/ 438536 w 438536"/>
                <a:gd name="connsiteY1" fmla="*/ 424543 h 849086"/>
                <a:gd name="connsiteX2" fmla="*/ 13993 w 438536"/>
                <a:gd name="connsiteY2" fmla="*/ 849086 h 849086"/>
                <a:gd name="connsiteX3" fmla="*/ 0 w 438536"/>
                <a:gd name="connsiteY3" fmla="*/ 847676 h 849086"/>
                <a:gd name="connsiteX4" fmla="*/ 0 w 438536"/>
                <a:gd name="connsiteY4" fmla="*/ 815470 h 849086"/>
                <a:gd name="connsiteX5" fmla="*/ 13993 w 438536"/>
                <a:gd name="connsiteY5" fmla="*/ 816880 h 849086"/>
                <a:gd name="connsiteX6" fmla="*/ 406330 w 438536"/>
                <a:gd name="connsiteY6" fmla="*/ 424543 h 849086"/>
                <a:gd name="connsiteX7" fmla="*/ 13993 w 438536"/>
                <a:gd name="connsiteY7" fmla="*/ 32206 h 849086"/>
                <a:gd name="connsiteX8" fmla="*/ 0 w 438536"/>
                <a:gd name="connsiteY8" fmla="*/ 33617 h 849086"/>
                <a:gd name="connsiteX9" fmla="*/ 0 w 438536"/>
                <a:gd name="connsiteY9" fmla="*/ 1411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536" h="849086">
                  <a:moveTo>
                    <a:pt x="13993" y="0"/>
                  </a:moveTo>
                  <a:cubicBezTo>
                    <a:pt x="248462" y="0"/>
                    <a:pt x="438536" y="190074"/>
                    <a:pt x="438536" y="424543"/>
                  </a:cubicBezTo>
                  <a:cubicBezTo>
                    <a:pt x="438536" y="659012"/>
                    <a:pt x="248462" y="849086"/>
                    <a:pt x="13993" y="849086"/>
                  </a:cubicBezTo>
                  <a:lnTo>
                    <a:pt x="0" y="847676"/>
                  </a:lnTo>
                  <a:lnTo>
                    <a:pt x="0" y="815470"/>
                  </a:lnTo>
                  <a:lnTo>
                    <a:pt x="13993" y="816880"/>
                  </a:lnTo>
                  <a:cubicBezTo>
                    <a:pt x="230675" y="816880"/>
                    <a:pt x="406330" y="641225"/>
                    <a:pt x="406330" y="424543"/>
                  </a:cubicBezTo>
                  <a:cubicBezTo>
                    <a:pt x="406330" y="207861"/>
                    <a:pt x="230675" y="32206"/>
                    <a:pt x="13993" y="32206"/>
                  </a:cubicBezTo>
                  <a:lnTo>
                    <a:pt x="0" y="33617"/>
                  </a:lnTo>
                  <a:lnTo>
                    <a:pt x="0" y="1411"/>
                  </a:lnTo>
                  <a:close/>
                </a:path>
              </a:pathLst>
            </a:custGeom>
            <a:solidFill>
              <a:srgbClr val="FF00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endParaRP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AFBF1CC-40CC-4D00-8AEF-871E0122E8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61700" y="2355876"/>
              <a:ext cx="46" cy="975877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miter lim="800000"/>
            </a:ln>
            <a:effectLst/>
          </p:spPr>
        </p:cxn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0010F108-9AC1-4F95-BBF2-A8447B6B2382}"/>
                </a:ext>
              </a:extLst>
            </p:cNvPr>
            <p:cNvSpPr/>
            <p:nvPr/>
          </p:nvSpPr>
          <p:spPr>
            <a:xfrm>
              <a:off x="6387414" y="1063380"/>
              <a:ext cx="1332810" cy="1332810"/>
            </a:xfrm>
            <a:prstGeom prst="ellipse">
              <a:avLst/>
            </a:prstGeom>
            <a:solidFill>
              <a:srgbClr val="FF00FF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SaveSpace Rounded"/>
                  <a:ea typeface="+mn-ea"/>
                  <a:cs typeface="FC SaveSpace Rounded"/>
                </a:rPr>
                <a:t>สพฐ.ประมวลผลข้อมูล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1DFE2C3-C41E-4EF5-A5FD-B602CF60ACC2}"/>
              </a:ext>
            </a:extLst>
          </p:cNvPr>
          <p:cNvGrpSpPr/>
          <p:nvPr/>
        </p:nvGrpSpPr>
        <p:grpSpPr>
          <a:xfrm>
            <a:off x="10284637" y="3648787"/>
            <a:ext cx="1332810" cy="3128227"/>
            <a:chOff x="8315159" y="3311155"/>
            <a:chExt cx="1332810" cy="3128227"/>
          </a:xfrm>
        </p:grpSpPr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75A233A4-450D-48E9-BE5C-B3AAEE2D052D}"/>
                </a:ext>
              </a:extLst>
            </p:cNvPr>
            <p:cNvSpPr/>
            <p:nvPr/>
          </p:nvSpPr>
          <p:spPr>
            <a:xfrm>
              <a:off x="8981610" y="3311155"/>
              <a:ext cx="438536" cy="849086"/>
            </a:xfrm>
            <a:custGeom>
              <a:avLst/>
              <a:gdLst>
                <a:gd name="connsiteX0" fmla="*/ 13993 w 438536"/>
                <a:gd name="connsiteY0" fmla="*/ 0 h 849086"/>
                <a:gd name="connsiteX1" fmla="*/ 438536 w 438536"/>
                <a:gd name="connsiteY1" fmla="*/ 424543 h 849086"/>
                <a:gd name="connsiteX2" fmla="*/ 13993 w 438536"/>
                <a:gd name="connsiteY2" fmla="*/ 849086 h 849086"/>
                <a:gd name="connsiteX3" fmla="*/ 0 w 438536"/>
                <a:gd name="connsiteY3" fmla="*/ 847676 h 849086"/>
                <a:gd name="connsiteX4" fmla="*/ 0 w 438536"/>
                <a:gd name="connsiteY4" fmla="*/ 815470 h 849086"/>
                <a:gd name="connsiteX5" fmla="*/ 13993 w 438536"/>
                <a:gd name="connsiteY5" fmla="*/ 816880 h 849086"/>
                <a:gd name="connsiteX6" fmla="*/ 406330 w 438536"/>
                <a:gd name="connsiteY6" fmla="*/ 424543 h 849086"/>
                <a:gd name="connsiteX7" fmla="*/ 13993 w 438536"/>
                <a:gd name="connsiteY7" fmla="*/ 32206 h 849086"/>
                <a:gd name="connsiteX8" fmla="*/ 0 w 438536"/>
                <a:gd name="connsiteY8" fmla="*/ 33617 h 849086"/>
                <a:gd name="connsiteX9" fmla="*/ 0 w 438536"/>
                <a:gd name="connsiteY9" fmla="*/ 1411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536" h="849086">
                  <a:moveTo>
                    <a:pt x="13993" y="0"/>
                  </a:moveTo>
                  <a:cubicBezTo>
                    <a:pt x="248462" y="0"/>
                    <a:pt x="438536" y="190074"/>
                    <a:pt x="438536" y="424543"/>
                  </a:cubicBezTo>
                  <a:cubicBezTo>
                    <a:pt x="438536" y="659012"/>
                    <a:pt x="248462" y="849086"/>
                    <a:pt x="13993" y="849086"/>
                  </a:cubicBezTo>
                  <a:lnTo>
                    <a:pt x="0" y="847676"/>
                  </a:lnTo>
                  <a:lnTo>
                    <a:pt x="0" y="815470"/>
                  </a:lnTo>
                  <a:lnTo>
                    <a:pt x="13993" y="816880"/>
                  </a:lnTo>
                  <a:cubicBezTo>
                    <a:pt x="230675" y="816880"/>
                    <a:pt x="406330" y="641225"/>
                    <a:pt x="406330" y="424543"/>
                  </a:cubicBezTo>
                  <a:cubicBezTo>
                    <a:pt x="406330" y="207861"/>
                    <a:pt x="230675" y="32206"/>
                    <a:pt x="13993" y="32206"/>
                  </a:cubicBezTo>
                  <a:lnTo>
                    <a:pt x="0" y="33617"/>
                  </a:lnTo>
                  <a:lnTo>
                    <a:pt x="0" y="1411"/>
                  </a:lnTo>
                  <a:close/>
                </a:path>
              </a:pathLst>
            </a:cu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endParaRPr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5066A9E-701C-4041-B978-595FBE40E0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81564" y="4130695"/>
              <a:ext cx="46" cy="975877"/>
            </a:xfrm>
            <a:prstGeom prst="line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95BB05CB-EB10-4A2F-B552-0F7AE647895E}"/>
                </a:ext>
              </a:extLst>
            </p:cNvPr>
            <p:cNvSpPr/>
            <p:nvPr/>
          </p:nvSpPr>
          <p:spPr>
            <a:xfrm>
              <a:off x="8315159" y="5106572"/>
              <a:ext cx="1332810" cy="1332810"/>
            </a:xfrm>
            <a:prstGeom prst="ellipse">
              <a:avLst/>
            </a:prstGeom>
            <a:solidFill>
              <a:srgbClr val="00B0F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SaveSpace Rounded"/>
                  <a:ea typeface="+mn-ea"/>
                  <a:cs typeface="FC SaveSpace Rounded"/>
                </a:rPr>
                <a:t>ส่งข้อมูล 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SaveSpace Rounded"/>
                  <a:ea typeface="+mn-ea"/>
                  <a:cs typeface="FC SaveSpace Rounded"/>
                </a:rPr>
                <a:t>CCT</a:t>
              </a:r>
              <a:endParaRPr kumimoji="0" lang="th-TH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4C6C47B-D663-4A28-B9E1-14840D818D72}"/>
              </a:ext>
            </a:extLst>
          </p:cNvPr>
          <p:cNvGrpSpPr/>
          <p:nvPr/>
        </p:nvGrpSpPr>
        <p:grpSpPr>
          <a:xfrm>
            <a:off x="7951894" y="3671897"/>
            <a:ext cx="1332810" cy="3134663"/>
            <a:chOff x="7951894" y="3671897"/>
            <a:chExt cx="1332810" cy="3134663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1CDC520-AFA5-43F3-A3EE-30B8842DAC75}"/>
                </a:ext>
              </a:extLst>
            </p:cNvPr>
            <p:cNvSpPr/>
            <p:nvPr/>
          </p:nvSpPr>
          <p:spPr>
            <a:xfrm flipH="1">
              <a:off x="8194772" y="3671897"/>
              <a:ext cx="438536" cy="849086"/>
            </a:xfrm>
            <a:custGeom>
              <a:avLst/>
              <a:gdLst>
                <a:gd name="connsiteX0" fmla="*/ 13993 w 438536"/>
                <a:gd name="connsiteY0" fmla="*/ 0 h 849086"/>
                <a:gd name="connsiteX1" fmla="*/ 438536 w 438536"/>
                <a:gd name="connsiteY1" fmla="*/ 424543 h 849086"/>
                <a:gd name="connsiteX2" fmla="*/ 13993 w 438536"/>
                <a:gd name="connsiteY2" fmla="*/ 849086 h 849086"/>
                <a:gd name="connsiteX3" fmla="*/ 0 w 438536"/>
                <a:gd name="connsiteY3" fmla="*/ 847676 h 849086"/>
                <a:gd name="connsiteX4" fmla="*/ 0 w 438536"/>
                <a:gd name="connsiteY4" fmla="*/ 815470 h 849086"/>
                <a:gd name="connsiteX5" fmla="*/ 13993 w 438536"/>
                <a:gd name="connsiteY5" fmla="*/ 816880 h 849086"/>
                <a:gd name="connsiteX6" fmla="*/ 406330 w 438536"/>
                <a:gd name="connsiteY6" fmla="*/ 424543 h 849086"/>
                <a:gd name="connsiteX7" fmla="*/ 13993 w 438536"/>
                <a:gd name="connsiteY7" fmla="*/ 32206 h 849086"/>
                <a:gd name="connsiteX8" fmla="*/ 0 w 438536"/>
                <a:gd name="connsiteY8" fmla="*/ 33617 h 849086"/>
                <a:gd name="connsiteX9" fmla="*/ 0 w 438536"/>
                <a:gd name="connsiteY9" fmla="*/ 1411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536" h="849086">
                  <a:moveTo>
                    <a:pt x="13993" y="0"/>
                  </a:moveTo>
                  <a:cubicBezTo>
                    <a:pt x="248462" y="0"/>
                    <a:pt x="438536" y="190074"/>
                    <a:pt x="438536" y="424543"/>
                  </a:cubicBezTo>
                  <a:cubicBezTo>
                    <a:pt x="438536" y="659012"/>
                    <a:pt x="248462" y="849086"/>
                    <a:pt x="13993" y="849086"/>
                  </a:cubicBezTo>
                  <a:lnTo>
                    <a:pt x="0" y="847676"/>
                  </a:lnTo>
                  <a:lnTo>
                    <a:pt x="0" y="815470"/>
                  </a:lnTo>
                  <a:lnTo>
                    <a:pt x="13993" y="816880"/>
                  </a:lnTo>
                  <a:cubicBezTo>
                    <a:pt x="230675" y="816880"/>
                    <a:pt x="406330" y="641225"/>
                    <a:pt x="406330" y="424543"/>
                  </a:cubicBezTo>
                  <a:cubicBezTo>
                    <a:pt x="406330" y="207861"/>
                    <a:pt x="230675" y="32206"/>
                    <a:pt x="13993" y="32206"/>
                  </a:cubicBezTo>
                  <a:lnTo>
                    <a:pt x="0" y="33617"/>
                  </a:lnTo>
                  <a:lnTo>
                    <a:pt x="0" y="1411"/>
                  </a:lnTo>
                  <a:close/>
                </a:path>
              </a:pathLst>
            </a:cu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endParaRPr>
            </a:p>
          </p:txBody>
        </p: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4C9CFE83-40C9-4D98-B8C5-F74F11E688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18299" y="4497873"/>
              <a:ext cx="46" cy="975877"/>
            </a:xfrm>
            <a:prstGeom prst="line">
              <a:avLst/>
            </a:prstGeom>
            <a:noFill/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D02D0750-37C8-424C-9C88-F9D977BBF8C5}"/>
                </a:ext>
              </a:extLst>
            </p:cNvPr>
            <p:cNvSpPr/>
            <p:nvPr/>
          </p:nvSpPr>
          <p:spPr>
            <a:xfrm>
              <a:off x="7951894" y="5473750"/>
              <a:ext cx="1332810" cy="1332810"/>
            </a:xfrm>
            <a:prstGeom prst="ellipse">
              <a:avLst/>
            </a:prstGeom>
            <a:solidFill>
              <a:srgbClr val="ED7D3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SaveSpace Rounded"/>
                  <a:ea typeface="+mn-ea"/>
                  <a:cs typeface="FC SaveSpace Rounded"/>
                </a:rPr>
                <a:t>ส่งข้อมูล 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SaveSpace Rounded"/>
                  <a:ea typeface="+mn-ea"/>
                  <a:cs typeface="FC SaveSpace Rounded"/>
                </a:rPr>
                <a:t>EDC</a:t>
              </a:r>
              <a:endParaRPr kumimoji="0" lang="th-TH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endParaRPr>
            </a:p>
          </p:txBody>
        </p:sp>
      </p:grp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393A469C-261A-467C-AD08-2B0B70FD0645}"/>
              </a:ext>
            </a:extLst>
          </p:cNvPr>
          <p:cNvCxnSpPr/>
          <p:nvPr/>
        </p:nvCxnSpPr>
        <p:spPr>
          <a:xfrm>
            <a:off x="4951824" y="1761028"/>
            <a:ext cx="0" cy="4738247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dash"/>
            <a:miter lim="800000"/>
          </a:ln>
          <a:effectLst/>
        </p:spPr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B5E02BC0-746F-43F3-A4B5-42ECBA75E4C2}"/>
              </a:ext>
            </a:extLst>
          </p:cNvPr>
          <p:cNvCxnSpPr/>
          <p:nvPr/>
        </p:nvCxnSpPr>
        <p:spPr>
          <a:xfrm>
            <a:off x="7172174" y="1761028"/>
            <a:ext cx="0" cy="4738247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dash"/>
            <a:miter lim="800000"/>
          </a:ln>
          <a:effectLst/>
        </p:spPr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091BDFAE-4FD8-45DA-80EB-24BE8979A632}"/>
              </a:ext>
            </a:extLst>
          </p:cNvPr>
          <p:cNvSpPr txBox="1"/>
          <p:nvPr/>
        </p:nvSpPr>
        <p:spPr>
          <a:xfrm>
            <a:off x="3187609" y="6334780"/>
            <a:ext cx="1511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08.30 – 16.30 </a:t>
            </a:r>
            <a:r>
              <a:rPr kumimoji="0" lang="th-TH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น.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88B0592-F4D5-421E-8676-127C678F64B0}"/>
              </a:ext>
            </a:extLst>
          </p:cNvPr>
          <p:cNvSpPr txBox="1"/>
          <p:nvPr/>
        </p:nvSpPr>
        <p:spPr>
          <a:xfrm>
            <a:off x="5615518" y="6333559"/>
            <a:ext cx="825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16.30 </a:t>
            </a:r>
            <a:r>
              <a:rPr kumimoji="0" lang="th-TH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น.</a:t>
            </a:r>
          </a:p>
        </p:txBody>
      </p:sp>
    </p:spTree>
    <p:extLst>
      <p:ext uri="{BB962C8B-B14F-4D97-AF65-F5344CB8AC3E}">
        <p14:creationId xmlns:p14="http://schemas.microsoft.com/office/powerpoint/2010/main" val="585162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BEC84-BBD1-40EA-86E7-47A8AD69C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04796"/>
            <a:ext cx="10131425" cy="1456267"/>
          </a:xfrm>
        </p:spPr>
        <p:txBody>
          <a:bodyPr>
            <a:normAutofit/>
          </a:bodyPr>
          <a:lstStyle/>
          <a:p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ปฏิทินการจัดเก็บข้อมูล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DMC </a:t>
            </a: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ปีการศึกษา 2/2565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29277EB-1814-451E-8837-1376E1944959}"/>
              </a:ext>
            </a:extLst>
          </p:cNvPr>
          <p:cNvSpPr/>
          <p:nvPr/>
        </p:nvSpPr>
        <p:spPr>
          <a:xfrm>
            <a:off x="1184988" y="3714101"/>
            <a:ext cx="10168812" cy="718458"/>
          </a:xfrm>
          <a:prstGeom prst="roundRect">
            <a:avLst>
              <a:gd name="adj" fmla="val 47836"/>
            </a:avLst>
          </a:prstGeom>
          <a:solidFill>
            <a:sysClr val="window" lastClr="FFFFFF"/>
          </a:solidFill>
          <a:ln w="222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SaveSpace Rounded"/>
              <a:ea typeface="+mn-ea"/>
              <a:cs typeface="FC SaveSpace Rounded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B4BB51B-0C18-4A89-8C4B-2227CCC2EEFB}"/>
              </a:ext>
            </a:extLst>
          </p:cNvPr>
          <p:cNvSpPr/>
          <p:nvPr/>
        </p:nvSpPr>
        <p:spPr>
          <a:xfrm>
            <a:off x="1184985" y="3714101"/>
            <a:ext cx="718458" cy="718458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rPr>
              <a:t>15 </a:t>
            </a:r>
            <a:r>
              <a:rPr kumimoji="0" lang="th-TH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rPr>
              <a:t>ต.ค.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SaveSpace Rounded"/>
              <a:ea typeface="+mn-ea"/>
              <a:cs typeface="FC SaveSpace Rounded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90C5B15-339D-4243-9403-6877AAB288DB}"/>
              </a:ext>
            </a:extLst>
          </p:cNvPr>
          <p:cNvSpPr/>
          <p:nvPr/>
        </p:nvSpPr>
        <p:spPr>
          <a:xfrm>
            <a:off x="3538420" y="3716048"/>
            <a:ext cx="718458" cy="71845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rPr>
              <a:t>10 </a:t>
            </a:r>
            <a:r>
              <a:rPr kumimoji="0" lang="th-TH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rPr>
              <a:t>พ.ย.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SaveSpace Rounded"/>
              <a:ea typeface="+mn-ea"/>
              <a:cs typeface="FC SaveSpace Rounded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A5FFB68-3288-4871-A57E-E8A5E55868F0}"/>
              </a:ext>
            </a:extLst>
          </p:cNvPr>
          <p:cNvSpPr/>
          <p:nvPr/>
        </p:nvSpPr>
        <p:spPr>
          <a:xfrm>
            <a:off x="10609047" y="3714101"/>
            <a:ext cx="718458" cy="718458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rPr>
              <a:t>11-15 </a:t>
            </a:r>
            <a:r>
              <a:rPr kumimoji="0" lang="th-TH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rPr>
              <a:t>พ.ย.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SaveSpace Rounded"/>
              <a:ea typeface="+mn-ea"/>
              <a:cs typeface="FC SaveSpace Rounded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DC44E29-0275-4DD4-8AD7-9D0ED7038678}"/>
              </a:ext>
            </a:extLst>
          </p:cNvPr>
          <p:cNvSpPr/>
          <p:nvPr/>
        </p:nvSpPr>
        <p:spPr>
          <a:xfrm>
            <a:off x="5672083" y="3731985"/>
            <a:ext cx="718458" cy="718458"/>
          </a:xfrm>
          <a:prstGeom prst="ellipse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rPr>
              <a:t>11 </a:t>
            </a:r>
            <a:r>
              <a:rPr kumimoji="0" lang="th-TH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rPr>
              <a:t>พ.ย.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SaveSpace Rounded"/>
              <a:ea typeface="+mn-ea"/>
              <a:cs typeface="FC SaveSpace Rounded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2D06E96-7CC7-4DA5-B0DA-C89562BC2688}"/>
              </a:ext>
            </a:extLst>
          </p:cNvPr>
          <p:cNvSpPr/>
          <p:nvPr/>
        </p:nvSpPr>
        <p:spPr>
          <a:xfrm>
            <a:off x="8280227" y="3731985"/>
            <a:ext cx="718458" cy="718458"/>
          </a:xfrm>
          <a:prstGeom prst="ellipse">
            <a:avLst/>
          </a:prstGeom>
          <a:solidFill>
            <a:srgbClr val="F529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rPr>
              <a:t>11-15 </a:t>
            </a:r>
            <a:r>
              <a:rPr kumimoji="0" lang="th-TH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rPr>
              <a:t>พ.ย.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SaveSpace Rounded"/>
              <a:ea typeface="+mn-ea"/>
              <a:cs typeface="FC SaveSpace Rounded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607A3ED-BFAE-4DAD-9277-90C83A7DFE0C}"/>
              </a:ext>
            </a:extLst>
          </p:cNvPr>
          <p:cNvGrpSpPr/>
          <p:nvPr/>
        </p:nvGrpSpPr>
        <p:grpSpPr>
          <a:xfrm>
            <a:off x="863741" y="3662849"/>
            <a:ext cx="1332810" cy="3114165"/>
            <a:chOff x="863741" y="3662849"/>
            <a:chExt cx="1332810" cy="3114165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82DBF77-24E6-4CF3-9960-3161FE5310FE}"/>
                </a:ext>
              </a:extLst>
            </p:cNvPr>
            <p:cNvSpPr/>
            <p:nvPr/>
          </p:nvSpPr>
          <p:spPr>
            <a:xfrm>
              <a:off x="1516124" y="3662849"/>
              <a:ext cx="438536" cy="849086"/>
            </a:xfrm>
            <a:custGeom>
              <a:avLst/>
              <a:gdLst>
                <a:gd name="connsiteX0" fmla="*/ 13993 w 438536"/>
                <a:gd name="connsiteY0" fmla="*/ 0 h 849086"/>
                <a:gd name="connsiteX1" fmla="*/ 438536 w 438536"/>
                <a:gd name="connsiteY1" fmla="*/ 424543 h 849086"/>
                <a:gd name="connsiteX2" fmla="*/ 13993 w 438536"/>
                <a:gd name="connsiteY2" fmla="*/ 849086 h 849086"/>
                <a:gd name="connsiteX3" fmla="*/ 0 w 438536"/>
                <a:gd name="connsiteY3" fmla="*/ 847676 h 849086"/>
                <a:gd name="connsiteX4" fmla="*/ 0 w 438536"/>
                <a:gd name="connsiteY4" fmla="*/ 815470 h 849086"/>
                <a:gd name="connsiteX5" fmla="*/ 13993 w 438536"/>
                <a:gd name="connsiteY5" fmla="*/ 816880 h 849086"/>
                <a:gd name="connsiteX6" fmla="*/ 406330 w 438536"/>
                <a:gd name="connsiteY6" fmla="*/ 424543 h 849086"/>
                <a:gd name="connsiteX7" fmla="*/ 13993 w 438536"/>
                <a:gd name="connsiteY7" fmla="*/ 32206 h 849086"/>
                <a:gd name="connsiteX8" fmla="*/ 0 w 438536"/>
                <a:gd name="connsiteY8" fmla="*/ 33617 h 849086"/>
                <a:gd name="connsiteX9" fmla="*/ 0 w 438536"/>
                <a:gd name="connsiteY9" fmla="*/ 1411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536" h="849086">
                  <a:moveTo>
                    <a:pt x="13993" y="0"/>
                  </a:moveTo>
                  <a:cubicBezTo>
                    <a:pt x="248462" y="0"/>
                    <a:pt x="438536" y="190074"/>
                    <a:pt x="438536" y="424543"/>
                  </a:cubicBezTo>
                  <a:cubicBezTo>
                    <a:pt x="438536" y="659012"/>
                    <a:pt x="248462" y="849086"/>
                    <a:pt x="13993" y="849086"/>
                  </a:cubicBezTo>
                  <a:lnTo>
                    <a:pt x="0" y="847676"/>
                  </a:lnTo>
                  <a:lnTo>
                    <a:pt x="0" y="815470"/>
                  </a:lnTo>
                  <a:lnTo>
                    <a:pt x="13993" y="816880"/>
                  </a:lnTo>
                  <a:cubicBezTo>
                    <a:pt x="230675" y="816880"/>
                    <a:pt x="406330" y="641225"/>
                    <a:pt x="406330" y="424543"/>
                  </a:cubicBezTo>
                  <a:cubicBezTo>
                    <a:pt x="406330" y="207861"/>
                    <a:pt x="230675" y="32206"/>
                    <a:pt x="13993" y="32206"/>
                  </a:cubicBezTo>
                  <a:lnTo>
                    <a:pt x="0" y="33617"/>
                  </a:lnTo>
                  <a:lnTo>
                    <a:pt x="0" y="1411"/>
                  </a:lnTo>
                  <a:close/>
                </a:path>
              </a:pathLst>
            </a:cu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FFCA89D-4CF6-4942-832B-CFFE3C567B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30146" y="4468327"/>
              <a:ext cx="46" cy="975877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25D871D-21D5-403D-9931-E59A9B45B94E}"/>
                </a:ext>
              </a:extLst>
            </p:cNvPr>
            <p:cNvSpPr/>
            <p:nvPr/>
          </p:nvSpPr>
          <p:spPr>
            <a:xfrm>
              <a:off x="863741" y="5444204"/>
              <a:ext cx="1332810" cy="1332810"/>
            </a:xfrm>
            <a:prstGeom prst="ellipse">
              <a:avLst/>
            </a:prstGeom>
            <a:solidFill>
              <a:srgbClr val="FF000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SaveSpace Rounded"/>
                  <a:ea typeface="+mn-ea"/>
                  <a:cs typeface="FC SaveSpace Rounded"/>
                </a:rPr>
                <a:t>เปิดระบบ 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SaveSpace Rounded"/>
                  <a:ea typeface="+mn-ea"/>
                  <a:cs typeface="FC SaveSpace Rounded"/>
                </a:rPr>
                <a:t>2/65</a:t>
              </a:r>
              <a:endParaRPr kumimoji="0" lang="th-TH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3E5829E-9841-4D57-A486-D4AB4BFD70F0}"/>
              </a:ext>
            </a:extLst>
          </p:cNvPr>
          <p:cNvGrpSpPr/>
          <p:nvPr/>
        </p:nvGrpSpPr>
        <p:grpSpPr>
          <a:xfrm>
            <a:off x="3217522" y="3662855"/>
            <a:ext cx="1332810" cy="3128227"/>
            <a:chOff x="3217522" y="3325223"/>
            <a:chExt cx="1332810" cy="3128227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373726B-D450-4094-A889-E3049738E86E}"/>
                </a:ext>
              </a:extLst>
            </p:cNvPr>
            <p:cNvSpPr/>
            <p:nvPr/>
          </p:nvSpPr>
          <p:spPr>
            <a:xfrm>
              <a:off x="3883973" y="3325223"/>
              <a:ext cx="438536" cy="849086"/>
            </a:xfrm>
            <a:custGeom>
              <a:avLst/>
              <a:gdLst>
                <a:gd name="connsiteX0" fmla="*/ 13993 w 438536"/>
                <a:gd name="connsiteY0" fmla="*/ 0 h 849086"/>
                <a:gd name="connsiteX1" fmla="*/ 438536 w 438536"/>
                <a:gd name="connsiteY1" fmla="*/ 424543 h 849086"/>
                <a:gd name="connsiteX2" fmla="*/ 13993 w 438536"/>
                <a:gd name="connsiteY2" fmla="*/ 849086 h 849086"/>
                <a:gd name="connsiteX3" fmla="*/ 0 w 438536"/>
                <a:gd name="connsiteY3" fmla="*/ 847676 h 849086"/>
                <a:gd name="connsiteX4" fmla="*/ 0 w 438536"/>
                <a:gd name="connsiteY4" fmla="*/ 815470 h 849086"/>
                <a:gd name="connsiteX5" fmla="*/ 13993 w 438536"/>
                <a:gd name="connsiteY5" fmla="*/ 816880 h 849086"/>
                <a:gd name="connsiteX6" fmla="*/ 406330 w 438536"/>
                <a:gd name="connsiteY6" fmla="*/ 424543 h 849086"/>
                <a:gd name="connsiteX7" fmla="*/ 13993 w 438536"/>
                <a:gd name="connsiteY7" fmla="*/ 32206 h 849086"/>
                <a:gd name="connsiteX8" fmla="*/ 0 w 438536"/>
                <a:gd name="connsiteY8" fmla="*/ 33617 h 849086"/>
                <a:gd name="connsiteX9" fmla="*/ 0 w 438536"/>
                <a:gd name="connsiteY9" fmla="*/ 1411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536" h="849086">
                  <a:moveTo>
                    <a:pt x="13993" y="0"/>
                  </a:moveTo>
                  <a:cubicBezTo>
                    <a:pt x="248462" y="0"/>
                    <a:pt x="438536" y="190074"/>
                    <a:pt x="438536" y="424543"/>
                  </a:cubicBezTo>
                  <a:cubicBezTo>
                    <a:pt x="438536" y="659012"/>
                    <a:pt x="248462" y="849086"/>
                    <a:pt x="13993" y="849086"/>
                  </a:cubicBezTo>
                  <a:lnTo>
                    <a:pt x="0" y="847676"/>
                  </a:lnTo>
                  <a:lnTo>
                    <a:pt x="0" y="815470"/>
                  </a:lnTo>
                  <a:lnTo>
                    <a:pt x="13993" y="816880"/>
                  </a:lnTo>
                  <a:cubicBezTo>
                    <a:pt x="230675" y="816880"/>
                    <a:pt x="406330" y="641225"/>
                    <a:pt x="406330" y="424543"/>
                  </a:cubicBezTo>
                  <a:cubicBezTo>
                    <a:pt x="406330" y="207861"/>
                    <a:pt x="230675" y="32206"/>
                    <a:pt x="13993" y="32206"/>
                  </a:cubicBezTo>
                  <a:lnTo>
                    <a:pt x="0" y="33617"/>
                  </a:lnTo>
                  <a:lnTo>
                    <a:pt x="0" y="1411"/>
                  </a:lnTo>
                  <a:close/>
                </a:path>
              </a:pathLst>
            </a:cu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340DF5B-D8AE-4066-AA06-B54FF14C08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83927" y="4144763"/>
              <a:ext cx="46" cy="975877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6A2E3E1-3DAD-4868-8377-133DE5FA48AA}"/>
                </a:ext>
              </a:extLst>
            </p:cNvPr>
            <p:cNvSpPr/>
            <p:nvPr/>
          </p:nvSpPr>
          <p:spPr>
            <a:xfrm>
              <a:off x="3217522" y="5120640"/>
              <a:ext cx="1332810" cy="1332810"/>
            </a:xfrm>
            <a:prstGeom prst="ellipse">
              <a:avLst/>
            </a:prstGeom>
            <a:solidFill>
              <a:srgbClr val="00B05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SaveSpace Rounded"/>
                  <a:ea typeface="+mn-ea"/>
                  <a:cs typeface="FC SaveSpace Rounded"/>
                </a:rPr>
                <a:t>ครู/จนท.ยืนยัน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767F844-3274-485F-B575-945B121AA103}"/>
              </a:ext>
            </a:extLst>
          </p:cNvPr>
          <p:cNvGrpSpPr/>
          <p:nvPr/>
        </p:nvGrpSpPr>
        <p:grpSpPr>
          <a:xfrm>
            <a:off x="3217522" y="1401012"/>
            <a:ext cx="1332810" cy="3109740"/>
            <a:chOff x="3217522" y="1063380"/>
            <a:chExt cx="1332810" cy="3109740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2BF3921-80F4-4027-88DA-CED43DBAE7CC}"/>
                </a:ext>
              </a:extLst>
            </p:cNvPr>
            <p:cNvSpPr/>
            <p:nvPr/>
          </p:nvSpPr>
          <p:spPr>
            <a:xfrm flipH="1">
              <a:off x="3476477" y="3324034"/>
              <a:ext cx="438536" cy="849086"/>
            </a:xfrm>
            <a:custGeom>
              <a:avLst/>
              <a:gdLst>
                <a:gd name="connsiteX0" fmla="*/ 13993 w 438536"/>
                <a:gd name="connsiteY0" fmla="*/ 0 h 849086"/>
                <a:gd name="connsiteX1" fmla="*/ 438536 w 438536"/>
                <a:gd name="connsiteY1" fmla="*/ 424543 h 849086"/>
                <a:gd name="connsiteX2" fmla="*/ 13993 w 438536"/>
                <a:gd name="connsiteY2" fmla="*/ 849086 h 849086"/>
                <a:gd name="connsiteX3" fmla="*/ 0 w 438536"/>
                <a:gd name="connsiteY3" fmla="*/ 847676 h 849086"/>
                <a:gd name="connsiteX4" fmla="*/ 0 w 438536"/>
                <a:gd name="connsiteY4" fmla="*/ 815470 h 849086"/>
                <a:gd name="connsiteX5" fmla="*/ 13993 w 438536"/>
                <a:gd name="connsiteY5" fmla="*/ 816880 h 849086"/>
                <a:gd name="connsiteX6" fmla="*/ 406330 w 438536"/>
                <a:gd name="connsiteY6" fmla="*/ 424543 h 849086"/>
                <a:gd name="connsiteX7" fmla="*/ 13993 w 438536"/>
                <a:gd name="connsiteY7" fmla="*/ 32206 h 849086"/>
                <a:gd name="connsiteX8" fmla="*/ 0 w 438536"/>
                <a:gd name="connsiteY8" fmla="*/ 33617 h 849086"/>
                <a:gd name="connsiteX9" fmla="*/ 0 w 438536"/>
                <a:gd name="connsiteY9" fmla="*/ 1411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536" h="849086">
                  <a:moveTo>
                    <a:pt x="13993" y="0"/>
                  </a:moveTo>
                  <a:cubicBezTo>
                    <a:pt x="248462" y="0"/>
                    <a:pt x="438536" y="190074"/>
                    <a:pt x="438536" y="424543"/>
                  </a:cubicBezTo>
                  <a:cubicBezTo>
                    <a:pt x="438536" y="659012"/>
                    <a:pt x="248462" y="849086"/>
                    <a:pt x="13993" y="849086"/>
                  </a:cubicBezTo>
                  <a:lnTo>
                    <a:pt x="0" y="847676"/>
                  </a:lnTo>
                  <a:lnTo>
                    <a:pt x="0" y="815470"/>
                  </a:lnTo>
                  <a:lnTo>
                    <a:pt x="13993" y="816880"/>
                  </a:lnTo>
                  <a:cubicBezTo>
                    <a:pt x="230675" y="816880"/>
                    <a:pt x="406330" y="641225"/>
                    <a:pt x="406330" y="424543"/>
                  </a:cubicBezTo>
                  <a:cubicBezTo>
                    <a:pt x="406330" y="207861"/>
                    <a:pt x="230675" y="32206"/>
                    <a:pt x="13993" y="32206"/>
                  </a:cubicBezTo>
                  <a:lnTo>
                    <a:pt x="0" y="33617"/>
                  </a:lnTo>
                  <a:lnTo>
                    <a:pt x="0" y="1411"/>
                  </a:lnTo>
                  <a:close/>
                </a:path>
              </a:pathLst>
            </a:cu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7CAF380-3CDD-4DBE-9B64-EDE3CD14C9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6029" y="2375674"/>
              <a:ext cx="46" cy="975877"/>
            </a:xfrm>
            <a:prstGeom prst="line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7105164-7510-4F62-9901-F7D52F585EC9}"/>
                </a:ext>
              </a:extLst>
            </p:cNvPr>
            <p:cNvSpPr/>
            <p:nvPr/>
          </p:nvSpPr>
          <p:spPr>
            <a:xfrm>
              <a:off x="3217522" y="1063380"/>
              <a:ext cx="1332810" cy="1332810"/>
            </a:xfrm>
            <a:prstGeom prst="ellipse">
              <a:avLst/>
            </a:prstGeom>
            <a:solidFill>
              <a:srgbClr val="00B0F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SaveSpace Rounded"/>
                  <a:ea typeface="+mn-ea"/>
                  <a:cs typeface="FC SaveSpace Rounded"/>
                </a:rPr>
                <a:t>ผอ. รับรองข้อมูล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33849FC-2C78-4C7D-B3D6-8EB7CBA5503B}"/>
              </a:ext>
            </a:extLst>
          </p:cNvPr>
          <p:cNvGrpSpPr/>
          <p:nvPr/>
        </p:nvGrpSpPr>
        <p:grpSpPr>
          <a:xfrm>
            <a:off x="5334838" y="3661666"/>
            <a:ext cx="1332810" cy="3128227"/>
            <a:chOff x="4800260" y="3324034"/>
            <a:chExt cx="1332810" cy="3128227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31BFB86-EA87-498A-8435-16F62A2DD007}"/>
                </a:ext>
              </a:extLst>
            </p:cNvPr>
            <p:cNvSpPr/>
            <p:nvPr/>
          </p:nvSpPr>
          <p:spPr>
            <a:xfrm>
              <a:off x="5466711" y="3324034"/>
              <a:ext cx="438536" cy="849086"/>
            </a:xfrm>
            <a:custGeom>
              <a:avLst/>
              <a:gdLst>
                <a:gd name="connsiteX0" fmla="*/ 13993 w 438536"/>
                <a:gd name="connsiteY0" fmla="*/ 0 h 849086"/>
                <a:gd name="connsiteX1" fmla="*/ 438536 w 438536"/>
                <a:gd name="connsiteY1" fmla="*/ 424543 h 849086"/>
                <a:gd name="connsiteX2" fmla="*/ 13993 w 438536"/>
                <a:gd name="connsiteY2" fmla="*/ 849086 h 849086"/>
                <a:gd name="connsiteX3" fmla="*/ 0 w 438536"/>
                <a:gd name="connsiteY3" fmla="*/ 847676 h 849086"/>
                <a:gd name="connsiteX4" fmla="*/ 0 w 438536"/>
                <a:gd name="connsiteY4" fmla="*/ 815470 h 849086"/>
                <a:gd name="connsiteX5" fmla="*/ 13993 w 438536"/>
                <a:gd name="connsiteY5" fmla="*/ 816880 h 849086"/>
                <a:gd name="connsiteX6" fmla="*/ 406330 w 438536"/>
                <a:gd name="connsiteY6" fmla="*/ 424543 h 849086"/>
                <a:gd name="connsiteX7" fmla="*/ 13993 w 438536"/>
                <a:gd name="connsiteY7" fmla="*/ 32206 h 849086"/>
                <a:gd name="connsiteX8" fmla="*/ 0 w 438536"/>
                <a:gd name="connsiteY8" fmla="*/ 33617 h 849086"/>
                <a:gd name="connsiteX9" fmla="*/ 0 w 438536"/>
                <a:gd name="connsiteY9" fmla="*/ 1411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536" h="849086">
                  <a:moveTo>
                    <a:pt x="13993" y="0"/>
                  </a:moveTo>
                  <a:cubicBezTo>
                    <a:pt x="248462" y="0"/>
                    <a:pt x="438536" y="190074"/>
                    <a:pt x="438536" y="424543"/>
                  </a:cubicBezTo>
                  <a:cubicBezTo>
                    <a:pt x="438536" y="659012"/>
                    <a:pt x="248462" y="849086"/>
                    <a:pt x="13993" y="849086"/>
                  </a:cubicBezTo>
                  <a:lnTo>
                    <a:pt x="0" y="847676"/>
                  </a:lnTo>
                  <a:lnTo>
                    <a:pt x="0" y="815470"/>
                  </a:lnTo>
                  <a:lnTo>
                    <a:pt x="13993" y="816880"/>
                  </a:lnTo>
                  <a:cubicBezTo>
                    <a:pt x="230675" y="816880"/>
                    <a:pt x="406330" y="641225"/>
                    <a:pt x="406330" y="424543"/>
                  </a:cubicBezTo>
                  <a:cubicBezTo>
                    <a:pt x="406330" y="207861"/>
                    <a:pt x="230675" y="32206"/>
                    <a:pt x="13993" y="32206"/>
                  </a:cubicBezTo>
                  <a:lnTo>
                    <a:pt x="0" y="33617"/>
                  </a:lnTo>
                  <a:lnTo>
                    <a:pt x="0" y="1411"/>
                  </a:lnTo>
                  <a:close/>
                </a:path>
              </a:pathLst>
            </a:cu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C90E245-DC04-4BEF-86E0-678DE4EC64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66665" y="4143574"/>
              <a:ext cx="46" cy="975877"/>
            </a:xfrm>
            <a:prstGeom prst="line">
              <a:avLst/>
            </a:prstGeom>
            <a:noFill/>
            <a:ln w="28575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F62536A-E6A1-404B-9DC4-8D5CA85C917B}"/>
                </a:ext>
              </a:extLst>
            </p:cNvPr>
            <p:cNvSpPr/>
            <p:nvPr/>
          </p:nvSpPr>
          <p:spPr>
            <a:xfrm>
              <a:off x="4800260" y="5119451"/>
              <a:ext cx="1332810" cy="1332810"/>
            </a:xfrm>
            <a:prstGeom prst="ellipse">
              <a:avLst/>
            </a:prstGeom>
            <a:solidFill>
              <a:srgbClr val="7030A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SaveSpace Rounded"/>
                  <a:ea typeface="+mn-ea"/>
                  <a:cs typeface="FC SaveSpace Rounded"/>
                </a:rPr>
                <a:t>สพท.รับทราบ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CDD6563-BE2D-4449-9E1B-7C1D74EB9DBD}"/>
              </a:ext>
            </a:extLst>
          </p:cNvPr>
          <p:cNvGrpSpPr/>
          <p:nvPr/>
        </p:nvGrpSpPr>
        <p:grpSpPr>
          <a:xfrm>
            <a:off x="7962997" y="1415080"/>
            <a:ext cx="1332810" cy="3096861"/>
            <a:chOff x="6387414" y="1063380"/>
            <a:chExt cx="1332810" cy="3096861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69CCBDB-4F66-4F32-9D32-2A8B6F144E0A}"/>
                </a:ext>
              </a:extLst>
            </p:cNvPr>
            <p:cNvSpPr/>
            <p:nvPr/>
          </p:nvSpPr>
          <p:spPr>
            <a:xfrm>
              <a:off x="7042762" y="3311155"/>
              <a:ext cx="438536" cy="849086"/>
            </a:xfrm>
            <a:custGeom>
              <a:avLst/>
              <a:gdLst>
                <a:gd name="connsiteX0" fmla="*/ 13993 w 438536"/>
                <a:gd name="connsiteY0" fmla="*/ 0 h 849086"/>
                <a:gd name="connsiteX1" fmla="*/ 438536 w 438536"/>
                <a:gd name="connsiteY1" fmla="*/ 424543 h 849086"/>
                <a:gd name="connsiteX2" fmla="*/ 13993 w 438536"/>
                <a:gd name="connsiteY2" fmla="*/ 849086 h 849086"/>
                <a:gd name="connsiteX3" fmla="*/ 0 w 438536"/>
                <a:gd name="connsiteY3" fmla="*/ 847676 h 849086"/>
                <a:gd name="connsiteX4" fmla="*/ 0 w 438536"/>
                <a:gd name="connsiteY4" fmla="*/ 815470 h 849086"/>
                <a:gd name="connsiteX5" fmla="*/ 13993 w 438536"/>
                <a:gd name="connsiteY5" fmla="*/ 816880 h 849086"/>
                <a:gd name="connsiteX6" fmla="*/ 406330 w 438536"/>
                <a:gd name="connsiteY6" fmla="*/ 424543 h 849086"/>
                <a:gd name="connsiteX7" fmla="*/ 13993 w 438536"/>
                <a:gd name="connsiteY7" fmla="*/ 32206 h 849086"/>
                <a:gd name="connsiteX8" fmla="*/ 0 w 438536"/>
                <a:gd name="connsiteY8" fmla="*/ 33617 h 849086"/>
                <a:gd name="connsiteX9" fmla="*/ 0 w 438536"/>
                <a:gd name="connsiteY9" fmla="*/ 1411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536" h="849086">
                  <a:moveTo>
                    <a:pt x="13993" y="0"/>
                  </a:moveTo>
                  <a:cubicBezTo>
                    <a:pt x="248462" y="0"/>
                    <a:pt x="438536" y="190074"/>
                    <a:pt x="438536" y="424543"/>
                  </a:cubicBezTo>
                  <a:cubicBezTo>
                    <a:pt x="438536" y="659012"/>
                    <a:pt x="248462" y="849086"/>
                    <a:pt x="13993" y="849086"/>
                  </a:cubicBezTo>
                  <a:lnTo>
                    <a:pt x="0" y="847676"/>
                  </a:lnTo>
                  <a:lnTo>
                    <a:pt x="0" y="815470"/>
                  </a:lnTo>
                  <a:lnTo>
                    <a:pt x="13993" y="816880"/>
                  </a:lnTo>
                  <a:cubicBezTo>
                    <a:pt x="230675" y="816880"/>
                    <a:pt x="406330" y="641225"/>
                    <a:pt x="406330" y="424543"/>
                  </a:cubicBezTo>
                  <a:cubicBezTo>
                    <a:pt x="406330" y="207861"/>
                    <a:pt x="230675" y="32206"/>
                    <a:pt x="13993" y="32206"/>
                  </a:cubicBezTo>
                  <a:lnTo>
                    <a:pt x="0" y="33617"/>
                  </a:lnTo>
                  <a:lnTo>
                    <a:pt x="0" y="1411"/>
                  </a:lnTo>
                  <a:close/>
                </a:path>
              </a:pathLst>
            </a:custGeom>
            <a:solidFill>
              <a:srgbClr val="FF00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A74F182-20D0-40FF-8188-630257D9F8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61700" y="2355876"/>
              <a:ext cx="46" cy="975877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miter lim="800000"/>
            </a:ln>
            <a:effectLst/>
          </p:spPr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065A995-6FF0-4067-B2D2-3207F50315D0}"/>
                </a:ext>
              </a:extLst>
            </p:cNvPr>
            <p:cNvSpPr/>
            <p:nvPr/>
          </p:nvSpPr>
          <p:spPr>
            <a:xfrm>
              <a:off x="6387414" y="1063380"/>
              <a:ext cx="1332810" cy="1332810"/>
            </a:xfrm>
            <a:prstGeom prst="ellipse">
              <a:avLst/>
            </a:prstGeom>
            <a:solidFill>
              <a:srgbClr val="FF00FF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SaveSpace Rounded"/>
                  <a:ea typeface="+mn-ea"/>
                  <a:cs typeface="FC SaveSpace Rounded"/>
                </a:rPr>
                <a:t>สพฐ.ประมวลผลข้อมูล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E8DBF0B-503A-4F7C-B0C8-C7E86015F0AD}"/>
              </a:ext>
            </a:extLst>
          </p:cNvPr>
          <p:cNvGrpSpPr/>
          <p:nvPr/>
        </p:nvGrpSpPr>
        <p:grpSpPr>
          <a:xfrm>
            <a:off x="10284637" y="3648787"/>
            <a:ext cx="1332810" cy="3128227"/>
            <a:chOff x="8315159" y="3311155"/>
            <a:chExt cx="1332810" cy="3128227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9F7C476-FE21-4C11-9856-A02683451C59}"/>
                </a:ext>
              </a:extLst>
            </p:cNvPr>
            <p:cNvSpPr/>
            <p:nvPr/>
          </p:nvSpPr>
          <p:spPr>
            <a:xfrm>
              <a:off x="8981610" y="3311155"/>
              <a:ext cx="438536" cy="849086"/>
            </a:xfrm>
            <a:custGeom>
              <a:avLst/>
              <a:gdLst>
                <a:gd name="connsiteX0" fmla="*/ 13993 w 438536"/>
                <a:gd name="connsiteY0" fmla="*/ 0 h 849086"/>
                <a:gd name="connsiteX1" fmla="*/ 438536 w 438536"/>
                <a:gd name="connsiteY1" fmla="*/ 424543 h 849086"/>
                <a:gd name="connsiteX2" fmla="*/ 13993 w 438536"/>
                <a:gd name="connsiteY2" fmla="*/ 849086 h 849086"/>
                <a:gd name="connsiteX3" fmla="*/ 0 w 438536"/>
                <a:gd name="connsiteY3" fmla="*/ 847676 h 849086"/>
                <a:gd name="connsiteX4" fmla="*/ 0 w 438536"/>
                <a:gd name="connsiteY4" fmla="*/ 815470 h 849086"/>
                <a:gd name="connsiteX5" fmla="*/ 13993 w 438536"/>
                <a:gd name="connsiteY5" fmla="*/ 816880 h 849086"/>
                <a:gd name="connsiteX6" fmla="*/ 406330 w 438536"/>
                <a:gd name="connsiteY6" fmla="*/ 424543 h 849086"/>
                <a:gd name="connsiteX7" fmla="*/ 13993 w 438536"/>
                <a:gd name="connsiteY7" fmla="*/ 32206 h 849086"/>
                <a:gd name="connsiteX8" fmla="*/ 0 w 438536"/>
                <a:gd name="connsiteY8" fmla="*/ 33617 h 849086"/>
                <a:gd name="connsiteX9" fmla="*/ 0 w 438536"/>
                <a:gd name="connsiteY9" fmla="*/ 1411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536" h="849086">
                  <a:moveTo>
                    <a:pt x="13993" y="0"/>
                  </a:moveTo>
                  <a:cubicBezTo>
                    <a:pt x="248462" y="0"/>
                    <a:pt x="438536" y="190074"/>
                    <a:pt x="438536" y="424543"/>
                  </a:cubicBezTo>
                  <a:cubicBezTo>
                    <a:pt x="438536" y="659012"/>
                    <a:pt x="248462" y="849086"/>
                    <a:pt x="13993" y="849086"/>
                  </a:cubicBezTo>
                  <a:lnTo>
                    <a:pt x="0" y="847676"/>
                  </a:lnTo>
                  <a:lnTo>
                    <a:pt x="0" y="815470"/>
                  </a:lnTo>
                  <a:lnTo>
                    <a:pt x="13993" y="816880"/>
                  </a:lnTo>
                  <a:cubicBezTo>
                    <a:pt x="230675" y="816880"/>
                    <a:pt x="406330" y="641225"/>
                    <a:pt x="406330" y="424543"/>
                  </a:cubicBezTo>
                  <a:cubicBezTo>
                    <a:pt x="406330" y="207861"/>
                    <a:pt x="230675" y="32206"/>
                    <a:pt x="13993" y="32206"/>
                  </a:cubicBezTo>
                  <a:lnTo>
                    <a:pt x="0" y="33617"/>
                  </a:lnTo>
                  <a:lnTo>
                    <a:pt x="0" y="1411"/>
                  </a:lnTo>
                  <a:close/>
                </a:path>
              </a:pathLst>
            </a:cu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endParaRP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733FA4E-0C6C-4390-BEFD-2239AAE603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81564" y="4130695"/>
              <a:ext cx="46" cy="975877"/>
            </a:xfrm>
            <a:prstGeom prst="line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740C51B-E4E0-4E8A-8AEA-0BD0908871A8}"/>
                </a:ext>
              </a:extLst>
            </p:cNvPr>
            <p:cNvSpPr/>
            <p:nvPr/>
          </p:nvSpPr>
          <p:spPr>
            <a:xfrm>
              <a:off x="8315159" y="5106572"/>
              <a:ext cx="1332810" cy="1332810"/>
            </a:xfrm>
            <a:prstGeom prst="ellipse">
              <a:avLst/>
            </a:prstGeom>
            <a:solidFill>
              <a:srgbClr val="00B0F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SaveSpace Rounded"/>
                  <a:ea typeface="+mn-ea"/>
                  <a:cs typeface="FC SaveSpace Rounded"/>
                </a:rPr>
                <a:t>ส่งข้อมูล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SaveSpace Rounded"/>
                  <a:ea typeface="+mn-ea"/>
                  <a:cs typeface="FC SaveSpace Rounded"/>
                </a:rPr>
                <a:t>EDC</a:t>
              </a:r>
              <a:endParaRPr kumimoji="0" lang="th-TH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endParaRPr>
            </a:p>
          </p:txBody>
        </p:sp>
      </p:grp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60A8FF0-97F8-4D81-ACB3-AB9C5451E21A}"/>
              </a:ext>
            </a:extLst>
          </p:cNvPr>
          <p:cNvCxnSpPr/>
          <p:nvPr/>
        </p:nvCxnSpPr>
        <p:spPr>
          <a:xfrm>
            <a:off x="4951824" y="1761028"/>
            <a:ext cx="0" cy="4738247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dash"/>
            <a:miter lim="800000"/>
          </a:ln>
          <a:effectLst/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5BCEB26-72B2-45F1-A71B-B9E1202201BB}"/>
              </a:ext>
            </a:extLst>
          </p:cNvPr>
          <p:cNvCxnSpPr/>
          <p:nvPr/>
        </p:nvCxnSpPr>
        <p:spPr>
          <a:xfrm>
            <a:off x="7172174" y="1761028"/>
            <a:ext cx="0" cy="4738247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dash"/>
            <a:miter lim="800000"/>
          </a:ln>
          <a:effectLst/>
        </p:spPr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0F9D9B9E-1CED-4DDF-8824-08A0E68EA395}"/>
              </a:ext>
            </a:extLst>
          </p:cNvPr>
          <p:cNvSpPr txBox="1"/>
          <p:nvPr/>
        </p:nvSpPr>
        <p:spPr>
          <a:xfrm>
            <a:off x="3187609" y="6334780"/>
            <a:ext cx="1511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08.30 – 16.30 </a:t>
            </a:r>
            <a:r>
              <a:rPr kumimoji="0" lang="th-TH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น.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53749DD-3D86-47AA-B8B3-01B351FEB651}"/>
              </a:ext>
            </a:extLst>
          </p:cNvPr>
          <p:cNvSpPr txBox="1"/>
          <p:nvPr/>
        </p:nvSpPr>
        <p:spPr>
          <a:xfrm>
            <a:off x="5615518" y="6333559"/>
            <a:ext cx="825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16.30 </a:t>
            </a:r>
            <a:r>
              <a:rPr kumimoji="0" lang="th-TH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น.</a:t>
            </a:r>
          </a:p>
        </p:txBody>
      </p:sp>
    </p:spTree>
    <p:extLst>
      <p:ext uri="{BB962C8B-B14F-4D97-AF65-F5344CB8AC3E}">
        <p14:creationId xmlns:p14="http://schemas.microsoft.com/office/powerpoint/2010/main" val="1774670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BEC84-BBD1-40EA-86E7-47A8AD69C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04796"/>
            <a:ext cx="10131425" cy="1456267"/>
          </a:xfrm>
        </p:spPr>
        <p:txBody>
          <a:bodyPr>
            <a:normAutofit/>
          </a:bodyPr>
          <a:lstStyle/>
          <a:p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ปฏิทินการจัดเก็บข้อมูล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DMC </a:t>
            </a: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ปีการศึกษา 3/2565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A39DCC4-E9CB-49A9-806E-C0192D1D1FDB}"/>
              </a:ext>
            </a:extLst>
          </p:cNvPr>
          <p:cNvSpPr/>
          <p:nvPr/>
        </p:nvSpPr>
        <p:spPr>
          <a:xfrm>
            <a:off x="1184988" y="3714101"/>
            <a:ext cx="10168812" cy="718458"/>
          </a:xfrm>
          <a:prstGeom prst="roundRect">
            <a:avLst>
              <a:gd name="adj" fmla="val 47836"/>
            </a:avLst>
          </a:prstGeom>
          <a:solidFill>
            <a:sysClr val="window" lastClr="FFFFFF"/>
          </a:solidFill>
          <a:ln w="222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SaveSpace Rounded"/>
              <a:ea typeface="+mn-ea"/>
              <a:cs typeface="FC SaveSpace Rounded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1A84D0B-E603-46FC-92BC-535DE6927625}"/>
              </a:ext>
            </a:extLst>
          </p:cNvPr>
          <p:cNvSpPr/>
          <p:nvPr/>
        </p:nvSpPr>
        <p:spPr>
          <a:xfrm>
            <a:off x="1184985" y="3714101"/>
            <a:ext cx="718458" cy="718458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rPr>
              <a:t>15 </a:t>
            </a:r>
            <a:r>
              <a:rPr kumimoji="0" lang="th-TH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rPr>
              <a:t>มี.ค.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rPr>
              <a:t>66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SaveSpace Rounded"/>
              <a:ea typeface="+mn-ea"/>
              <a:cs typeface="FC SaveSpace Rounded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35BA695-6E38-4261-B6F7-5163311BC31B}"/>
              </a:ext>
            </a:extLst>
          </p:cNvPr>
          <p:cNvSpPr/>
          <p:nvPr/>
        </p:nvSpPr>
        <p:spPr>
          <a:xfrm>
            <a:off x="3538420" y="3716048"/>
            <a:ext cx="718458" cy="71845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rPr>
              <a:t>30 </a:t>
            </a:r>
            <a:r>
              <a:rPr kumimoji="0" lang="th-TH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rPr>
              <a:t>เม.ย.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rPr>
              <a:t>66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122666C-D793-4FE2-AD13-E3048DB3D80C}"/>
              </a:ext>
            </a:extLst>
          </p:cNvPr>
          <p:cNvSpPr/>
          <p:nvPr/>
        </p:nvSpPr>
        <p:spPr>
          <a:xfrm>
            <a:off x="10609047" y="3714101"/>
            <a:ext cx="718458" cy="718458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prstClr val="white"/>
                </a:solidFill>
                <a:latin typeface="FC SaveSpace Rounded"/>
                <a:cs typeface="FC SaveSpace Rounded"/>
              </a:rPr>
              <a:t>1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rPr>
              <a:t> </a:t>
            </a:r>
            <a:endParaRPr kumimoji="0" lang="th-T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SaveSpace Rounded"/>
              <a:ea typeface="+mn-ea"/>
              <a:cs typeface="FC SaveSpace Rounded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rPr>
              <a:t>พ.ค.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rPr>
              <a:t>65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F12BB57-F252-45B8-A29F-4013D0D0D269}"/>
              </a:ext>
            </a:extLst>
          </p:cNvPr>
          <p:cNvSpPr/>
          <p:nvPr/>
        </p:nvSpPr>
        <p:spPr>
          <a:xfrm>
            <a:off x="5672083" y="3731985"/>
            <a:ext cx="718458" cy="718458"/>
          </a:xfrm>
          <a:prstGeom prst="ellipse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rPr>
              <a:t>1 </a:t>
            </a:r>
            <a:endParaRPr kumimoji="0" lang="th-T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SaveSpace Rounded"/>
              <a:ea typeface="+mn-ea"/>
              <a:cs typeface="FC SaveSpace Rounded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rPr>
              <a:t>พ.ค.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rPr>
              <a:t>65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758E81A9-0112-48F5-A2E0-055D058BD5A0}"/>
              </a:ext>
            </a:extLst>
          </p:cNvPr>
          <p:cNvSpPr/>
          <p:nvPr/>
        </p:nvSpPr>
        <p:spPr>
          <a:xfrm>
            <a:off x="8280227" y="3731985"/>
            <a:ext cx="718458" cy="718458"/>
          </a:xfrm>
          <a:prstGeom prst="ellipse">
            <a:avLst/>
          </a:prstGeom>
          <a:solidFill>
            <a:srgbClr val="F529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rPr>
              <a:t>1 </a:t>
            </a:r>
            <a:r>
              <a:rPr kumimoji="0" lang="th-TH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rPr>
              <a:t>พ.ค.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rPr>
              <a:t>65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11835F3-1F5D-46D6-BF2B-A6A24BBBAD75}"/>
              </a:ext>
            </a:extLst>
          </p:cNvPr>
          <p:cNvGrpSpPr/>
          <p:nvPr/>
        </p:nvGrpSpPr>
        <p:grpSpPr>
          <a:xfrm>
            <a:off x="863741" y="3662849"/>
            <a:ext cx="1332810" cy="3114165"/>
            <a:chOff x="863741" y="3662849"/>
            <a:chExt cx="1332810" cy="3114165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69F47EE-D09A-4CF7-80C1-F4109D3657E7}"/>
                </a:ext>
              </a:extLst>
            </p:cNvPr>
            <p:cNvSpPr/>
            <p:nvPr/>
          </p:nvSpPr>
          <p:spPr>
            <a:xfrm>
              <a:off x="1516124" y="3662849"/>
              <a:ext cx="438536" cy="849086"/>
            </a:xfrm>
            <a:custGeom>
              <a:avLst/>
              <a:gdLst>
                <a:gd name="connsiteX0" fmla="*/ 13993 w 438536"/>
                <a:gd name="connsiteY0" fmla="*/ 0 h 849086"/>
                <a:gd name="connsiteX1" fmla="*/ 438536 w 438536"/>
                <a:gd name="connsiteY1" fmla="*/ 424543 h 849086"/>
                <a:gd name="connsiteX2" fmla="*/ 13993 w 438536"/>
                <a:gd name="connsiteY2" fmla="*/ 849086 h 849086"/>
                <a:gd name="connsiteX3" fmla="*/ 0 w 438536"/>
                <a:gd name="connsiteY3" fmla="*/ 847676 h 849086"/>
                <a:gd name="connsiteX4" fmla="*/ 0 w 438536"/>
                <a:gd name="connsiteY4" fmla="*/ 815470 h 849086"/>
                <a:gd name="connsiteX5" fmla="*/ 13993 w 438536"/>
                <a:gd name="connsiteY5" fmla="*/ 816880 h 849086"/>
                <a:gd name="connsiteX6" fmla="*/ 406330 w 438536"/>
                <a:gd name="connsiteY6" fmla="*/ 424543 h 849086"/>
                <a:gd name="connsiteX7" fmla="*/ 13993 w 438536"/>
                <a:gd name="connsiteY7" fmla="*/ 32206 h 849086"/>
                <a:gd name="connsiteX8" fmla="*/ 0 w 438536"/>
                <a:gd name="connsiteY8" fmla="*/ 33617 h 849086"/>
                <a:gd name="connsiteX9" fmla="*/ 0 w 438536"/>
                <a:gd name="connsiteY9" fmla="*/ 1411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536" h="849086">
                  <a:moveTo>
                    <a:pt x="13993" y="0"/>
                  </a:moveTo>
                  <a:cubicBezTo>
                    <a:pt x="248462" y="0"/>
                    <a:pt x="438536" y="190074"/>
                    <a:pt x="438536" y="424543"/>
                  </a:cubicBezTo>
                  <a:cubicBezTo>
                    <a:pt x="438536" y="659012"/>
                    <a:pt x="248462" y="849086"/>
                    <a:pt x="13993" y="849086"/>
                  </a:cubicBezTo>
                  <a:lnTo>
                    <a:pt x="0" y="847676"/>
                  </a:lnTo>
                  <a:lnTo>
                    <a:pt x="0" y="815470"/>
                  </a:lnTo>
                  <a:lnTo>
                    <a:pt x="13993" y="816880"/>
                  </a:lnTo>
                  <a:cubicBezTo>
                    <a:pt x="230675" y="816880"/>
                    <a:pt x="406330" y="641225"/>
                    <a:pt x="406330" y="424543"/>
                  </a:cubicBezTo>
                  <a:cubicBezTo>
                    <a:pt x="406330" y="207861"/>
                    <a:pt x="230675" y="32206"/>
                    <a:pt x="13993" y="32206"/>
                  </a:cubicBezTo>
                  <a:lnTo>
                    <a:pt x="0" y="33617"/>
                  </a:lnTo>
                  <a:lnTo>
                    <a:pt x="0" y="1411"/>
                  </a:lnTo>
                  <a:close/>
                </a:path>
              </a:pathLst>
            </a:cu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C69A263-D91D-4FEF-9DFE-859A333C54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30146" y="4468327"/>
              <a:ext cx="46" cy="975877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DEE8AF9D-ED69-4CD9-8F01-5BE6DE61DE7D}"/>
                </a:ext>
              </a:extLst>
            </p:cNvPr>
            <p:cNvSpPr/>
            <p:nvPr/>
          </p:nvSpPr>
          <p:spPr>
            <a:xfrm>
              <a:off x="863741" y="5444204"/>
              <a:ext cx="1332810" cy="1332810"/>
            </a:xfrm>
            <a:prstGeom prst="ellipse">
              <a:avLst/>
            </a:prstGeom>
            <a:solidFill>
              <a:srgbClr val="FF000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SaveSpace Rounded"/>
                  <a:ea typeface="+mn-ea"/>
                  <a:cs typeface="FC SaveSpace Rounded"/>
                </a:rPr>
                <a:t>เปิดระบบ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BBE9209-CA49-46B0-B23F-316C11848A1E}"/>
              </a:ext>
            </a:extLst>
          </p:cNvPr>
          <p:cNvGrpSpPr/>
          <p:nvPr/>
        </p:nvGrpSpPr>
        <p:grpSpPr>
          <a:xfrm>
            <a:off x="3217522" y="3662855"/>
            <a:ext cx="1332810" cy="3128227"/>
            <a:chOff x="3217522" y="3325223"/>
            <a:chExt cx="1332810" cy="3128227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D554703-0F32-48B3-8450-F1C57690CFC3}"/>
                </a:ext>
              </a:extLst>
            </p:cNvPr>
            <p:cNvSpPr/>
            <p:nvPr/>
          </p:nvSpPr>
          <p:spPr>
            <a:xfrm>
              <a:off x="3883973" y="3325223"/>
              <a:ext cx="438536" cy="849086"/>
            </a:xfrm>
            <a:custGeom>
              <a:avLst/>
              <a:gdLst>
                <a:gd name="connsiteX0" fmla="*/ 13993 w 438536"/>
                <a:gd name="connsiteY0" fmla="*/ 0 h 849086"/>
                <a:gd name="connsiteX1" fmla="*/ 438536 w 438536"/>
                <a:gd name="connsiteY1" fmla="*/ 424543 h 849086"/>
                <a:gd name="connsiteX2" fmla="*/ 13993 w 438536"/>
                <a:gd name="connsiteY2" fmla="*/ 849086 h 849086"/>
                <a:gd name="connsiteX3" fmla="*/ 0 w 438536"/>
                <a:gd name="connsiteY3" fmla="*/ 847676 h 849086"/>
                <a:gd name="connsiteX4" fmla="*/ 0 w 438536"/>
                <a:gd name="connsiteY4" fmla="*/ 815470 h 849086"/>
                <a:gd name="connsiteX5" fmla="*/ 13993 w 438536"/>
                <a:gd name="connsiteY5" fmla="*/ 816880 h 849086"/>
                <a:gd name="connsiteX6" fmla="*/ 406330 w 438536"/>
                <a:gd name="connsiteY6" fmla="*/ 424543 h 849086"/>
                <a:gd name="connsiteX7" fmla="*/ 13993 w 438536"/>
                <a:gd name="connsiteY7" fmla="*/ 32206 h 849086"/>
                <a:gd name="connsiteX8" fmla="*/ 0 w 438536"/>
                <a:gd name="connsiteY8" fmla="*/ 33617 h 849086"/>
                <a:gd name="connsiteX9" fmla="*/ 0 w 438536"/>
                <a:gd name="connsiteY9" fmla="*/ 1411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536" h="849086">
                  <a:moveTo>
                    <a:pt x="13993" y="0"/>
                  </a:moveTo>
                  <a:cubicBezTo>
                    <a:pt x="248462" y="0"/>
                    <a:pt x="438536" y="190074"/>
                    <a:pt x="438536" y="424543"/>
                  </a:cubicBezTo>
                  <a:cubicBezTo>
                    <a:pt x="438536" y="659012"/>
                    <a:pt x="248462" y="849086"/>
                    <a:pt x="13993" y="849086"/>
                  </a:cubicBezTo>
                  <a:lnTo>
                    <a:pt x="0" y="847676"/>
                  </a:lnTo>
                  <a:lnTo>
                    <a:pt x="0" y="815470"/>
                  </a:lnTo>
                  <a:lnTo>
                    <a:pt x="13993" y="816880"/>
                  </a:lnTo>
                  <a:cubicBezTo>
                    <a:pt x="230675" y="816880"/>
                    <a:pt x="406330" y="641225"/>
                    <a:pt x="406330" y="424543"/>
                  </a:cubicBezTo>
                  <a:cubicBezTo>
                    <a:pt x="406330" y="207861"/>
                    <a:pt x="230675" y="32206"/>
                    <a:pt x="13993" y="32206"/>
                  </a:cubicBezTo>
                  <a:lnTo>
                    <a:pt x="0" y="33617"/>
                  </a:lnTo>
                  <a:lnTo>
                    <a:pt x="0" y="1411"/>
                  </a:lnTo>
                  <a:close/>
                </a:path>
              </a:pathLst>
            </a:cu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endParaRP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0C78738-70C0-449B-962B-494D7C0D37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83927" y="4144763"/>
              <a:ext cx="46" cy="975877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BFB4CDE6-E3EC-412A-BB1B-43C77FEFB909}"/>
                </a:ext>
              </a:extLst>
            </p:cNvPr>
            <p:cNvSpPr/>
            <p:nvPr/>
          </p:nvSpPr>
          <p:spPr>
            <a:xfrm>
              <a:off x="3217522" y="5120640"/>
              <a:ext cx="1332810" cy="1332810"/>
            </a:xfrm>
            <a:prstGeom prst="ellipse">
              <a:avLst/>
            </a:prstGeom>
            <a:solidFill>
              <a:srgbClr val="00B05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SaveSpace Rounded"/>
                  <a:ea typeface="+mn-ea"/>
                  <a:cs typeface="FC SaveSpace Rounded"/>
                </a:rPr>
                <a:t>ครู/จนท.ยืนยัน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15054E2-83AC-4464-B461-8EFC9A23491B}"/>
              </a:ext>
            </a:extLst>
          </p:cNvPr>
          <p:cNvGrpSpPr/>
          <p:nvPr/>
        </p:nvGrpSpPr>
        <p:grpSpPr>
          <a:xfrm>
            <a:off x="3217522" y="1401012"/>
            <a:ext cx="1332810" cy="3109740"/>
            <a:chOff x="3217522" y="1063380"/>
            <a:chExt cx="1332810" cy="3109740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377FC48-E244-4B4D-8E4B-31E1E0A31431}"/>
                </a:ext>
              </a:extLst>
            </p:cNvPr>
            <p:cNvSpPr/>
            <p:nvPr/>
          </p:nvSpPr>
          <p:spPr>
            <a:xfrm flipH="1">
              <a:off x="3476477" y="3324034"/>
              <a:ext cx="438536" cy="849086"/>
            </a:xfrm>
            <a:custGeom>
              <a:avLst/>
              <a:gdLst>
                <a:gd name="connsiteX0" fmla="*/ 13993 w 438536"/>
                <a:gd name="connsiteY0" fmla="*/ 0 h 849086"/>
                <a:gd name="connsiteX1" fmla="*/ 438536 w 438536"/>
                <a:gd name="connsiteY1" fmla="*/ 424543 h 849086"/>
                <a:gd name="connsiteX2" fmla="*/ 13993 w 438536"/>
                <a:gd name="connsiteY2" fmla="*/ 849086 h 849086"/>
                <a:gd name="connsiteX3" fmla="*/ 0 w 438536"/>
                <a:gd name="connsiteY3" fmla="*/ 847676 h 849086"/>
                <a:gd name="connsiteX4" fmla="*/ 0 w 438536"/>
                <a:gd name="connsiteY4" fmla="*/ 815470 h 849086"/>
                <a:gd name="connsiteX5" fmla="*/ 13993 w 438536"/>
                <a:gd name="connsiteY5" fmla="*/ 816880 h 849086"/>
                <a:gd name="connsiteX6" fmla="*/ 406330 w 438536"/>
                <a:gd name="connsiteY6" fmla="*/ 424543 h 849086"/>
                <a:gd name="connsiteX7" fmla="*/ 13993 w 438536"/>
                <a:gd name="connsiteY7" fmla="*/ 32206 h 849086"/>
                <a:gd name="connsiteX8" fmla="*/ 0 w 438536"/>
                <a:gd name="connsiteY8" fmla="*/ 33617 h 849086"/>
                <a:gd name="connsiteX9" fmla="*/ 0 w 438536"/>
                <a:gd name="connsiteY9" fmla="*/ 1411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536" h="849086">
                  <a:moveTo>
                    <a:pt x="13993" y="0"/>
                  </a:moveTo>
                  <a:cubicBezTo>
                    <a:pt x="248462" y="0"/>
                    <a:pt x="438536" y="190074"/>
                    <a:pt x="438536" y="424543"/>
                  </a:cubicBezTo>
                  <a:cubicBezTo>
                    <a:pt x="438536" y="659012"/>
                    <a:pt x="248462" y="849086"/>
                    <a:pt x="13993" y="849086"/>
                  </a:cubicBezTo>
                  <a:lnTo>
                    <a:pt x="0" y="847676"/>
                  </a:lnTo>
                  <a:lnTo>
                    <a:pt x="0" y="815470"/>
                  </a:lnTo>
                  <a:lnTo>
                    <a:pt x="13993" y="816880"/>
                  </a:lnTo>
                  <a:cubicBezTo>
                    <a:pt x="230675" y="816880"/>
                    <a:pt x="406330" y="641225"/>
                    <a:pt x="406330" y="424543"/>
                  </a:cubicBezTo>
                  <a:cubicBezTo>
                    <a:pt x="406330" y="207861"/>
                    <a:pt x="230675" y="32206"/>
                    <a:pt x="13993" y="32206"/>
                  </a:cubicBezTo>
                  <a:lnTo>
                    <a:pt x="0" y="33617"/>
                  </a:lnTo>
                  <a:lnTo>
                    <a:pt x="0" y="1411"/>
                  </a:lnTo>
                  <a:close/>
                </a:path>
              </a:pathLst>
            </a:cu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endParaRP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AA1F170-6688-4360-BB06-AFED64F2A7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6029" y="2375674"/>
              <a:ext cx="46" cy="975877"/>
            </a:xfrm>
            <a:prstGeom prst="line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DCACF3CB-B821-4779-9DFD-89D30298FF35}"/>
                </a:ext>
              </a:extLst>
            </p:cNvPr>
            <p:cNvSpPr/>
            <p:nvPr/>
          </p:nvSpPr>
          <p:spPr>
            <a:xfrm>
              <a:off x="3217522" y="1063380"/>
              <a:ext cx="1332810" cy="1332810"/>
            </a:xfrm>
            <a:prstGeom prst="ellipse">
              <a:avLst/>
            </a:prstGeom>
            <a:solidFill>
              <a:srgbClr val="00B0F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SaveSpace Rounded"/>
                  <a:ea typeface="+mn-ea"/>
                  <a:cs typeface="FC SaveSpace Rounded"/>
                </a:rPr>
                <a:t>ผอ. รับรองข้อมูล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D0A11284-8048-4A09-80AA-21B5EA0B029D}"/>
              </a:ext>
            </a:extLst>
          </p:cNvPr>
          <p:cNvGrpSpPr/>
          <p:nvPr/>
        </p:nvGrpSpPr>
        <p:grpSpPr>
          <a:xfrm>
            <a:off x="5334838" y="3661666"/>
            <a:ext cx="1332810" cy="3128227"/>
            <a:chOff x="4800260" y="3324034"/>
            <a:chExt cx="1332810" cy="3128227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C7F4EB0-01A4-4481-9F6A-C5A3AAC0C3B4}"/>
                </a:ext>
              </a:extLst>
            </p:cNvPr>
            <p:cNvSpPr/>
            <p:nvPr/>
          </p:nvSpPr>
          <p:spPr>
            <a:xfrm>
              <a:off x="5466711" y="3324034"/>
              <a:ext cx="438536" cy="849086"/>
            </a:xfrm>
            <a:custGeom>
              <a:avLst/>
              <a:gdLst>
                <a:gd name="connsiteX0" fmla="*/ 13993 w 438536"/>
                <a:gd name="connsiteY0" fmla="*/ 0 h 849086"/>
                <a:gd name="connsiteX1" fmla="*/ 438536 w 438536"/>
                <a:gd name="connsiteY1" fmla="*/ 424543 h 849086"/>
                <a:gd name="connsiteX2" fmla="*/ 13993 w 438536"/>
                <a:gd name="connsiteY2" fmla="*/ 849086 h 849086"/>
                <a:gd name="connsiteX3" fmla="*/ 0 w 438536"/>
                <a:gd name="connsiteY3" fmla="*/ 847676 h 849086"/>
                <a:gd name="connsiteX4" fmla="*/ 0 w 438536"/>
                <a:gd name="connsiteY4" fmla="*/ 815470 h 849086"/>
                <a:gd name="connsiteX5" fmla="*/ 13993 w 438536"/>
                <a:gd name="connsiteY5" fmla="*/ 816880 h 849086"/>
                <a:gd name="connsiteX6" fmla="*/ 406330 w 438536"/>
                <a:gd name="connsiteY6" fmla="*/ 424543 h 849086"/>
                <a:gd name="connsiteX7" fmla="*/ 13993 w 438536"/>
                <a:gd name="connsiteY7" fmla="*/ 32206 h 849086"/>
                <a:gd name="connsiteX8" fmla="*/ 0 w 438536"/>
                <a:gd name="connsiteY8" fmla="*/ 33617 h 849086"/>
                <a:gd name="connsiteX9" fmla="*/ 0 w 438536"/>
                <a:gd name="connsiteY9" fmla="*/ 1411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536" h="849086">
                  <a:moveTo>
                    <a:pt x="13993" y="0"/>
                  </a:moveTo>
                  <a:cubicBezTo>
                    <a:pt x="248462" y="0"/>
                    <a:pt x="438536" y="190074"/>
                    <a:pt x="438536" y="424543"/>
                  </a:cubicBezTo>
                  <a:cubicBezTo>
                    <a:pt x="438536" y="659012"/>
                    <a:pt x="248462" y="849086"/>
                    <a:pt x="13993" y="849086"/>
                  </a:cubicBezTo>
                  <a:lnTo>
                    <a:pt x="0" y="847676"/>
                  </a:lnTo>
                  <a:lnTo>
                    <a:pt x="0" y="815470"/>
                  </a:lnTo>
                  <a:lnTo>
                    <a:pt x="13993" y="816880"/>
                  </a:lnTo>
                  <a:cubicBezTo>
                    <a:pt x="230675" y="816880"/>
                    <a:pt x="406330" y="641225"/>
                    <a:pt x="406330" y="424543"/>
                  </a:cubicBezTo>
                  <a:cubicBezTo>
                    <a:pt x="406330" y="207861"/>
                    <a:pt x="230675" y="32206"/>
                    <a:pt x="13993" y="32206"/>
                  </a:cubicBezTo>
                  <a:lnTo>
                    <a:pt x="0" y="33617"/>
                  </a:lnTo>
                  <a:lnTo>
                    <a:pt x="0" y="1411"/>
                  </a:lnTo>
                  <a:close/>
                </a:path>
              </a:pathLst>
            </a:cu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endParaRP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B99D1E8-62CD-4C32-9015-343D7E1A40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66665" y="4143574"/>
              <a:ext cx="46" cy="975877"/>
            </a:xfrm>
            <a:prstGeom prst="line">
              <a:avLst/>
            </a:prstGeom>
            <a:noFill/>
            <a:ln w="28575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9F1A4A22-8B3B-4C75-AB83-C05A17AF6579}"/>
                </a:ext>
              </a:extLst>
            </p:cNvPr>
            <p:cNvSpPr/>
            <p:nvPr/>
          </p:nvSpPr>
          <p:spPr>
            <a:xfrm>
              <a:off x="4800260" y="5119451"/>
              <a:ext cx="1332810" cy="1332810"/>
            </a:xfrm>
            <a:prstGeom prst="ellipse">
              <a:avLst/>
            </a:prstGeom>
            <a:solidFill>
              <a:srgbClr val="7030A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SaveSpace Rounded"/>
                  <a:ea typeface="+mn-ea"/>
                  <a:cs typeface="FC SaveSpace Rounded"/>
                </a:rPr>
                <a:t>สพท.รับทราบ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8E3B8B1-EF85-4724-9390-04EAC98D4936}"/>
              </a:ext>
            </a:extLst>
          </p:cNvPr>
          <p:cNvGrpSpPr/>
          <p:nvPr/>
        </p:nvGrpSpPr>
        <p:grpSpPr>
          <a:xfrm>
            <a:off x="7962997" y="1415080"/>
            <a:ext cx="1332810" cy="3096861"/>
            <a:chOff x="6387414" y="1063380"/>
            <a:chExt cx="1332810" cy="3096861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9DC86ED-880E-43A7-B853-109420C7944F}"/>
                </a:ext>
              </a:extLst>
            </p:cNvPr>
            <p:cNvSpPr/>
            <p:nvPr/>
          </p:nvSpPr>
          <p:spPr>
            <a:xfrm>
              <a:off x="7042762" y="3311155"/>
              <a:ext cx="438536" cy="849086"/>
            </a:xfrm>
            <a:custGeom>
              <a:avLst/>
              <a:gdLst>
                <a:gd name="connsiteX0" fmla="*/ 13993 w 438536"/>
                <a:gd name="connsiteY0" fmla="*/ 0 h 849086"/>
                <a:gd name="connsiteX1" fmla="*/ 438536 w 438536"/>
                <a:gd name="connsiteY1" fmla="*/ 424543 h 849086"/>
                <a:gd name="connsiteX2" fmla="*/ 13993 w 438536"/>
                <a:gd name="connsiteY2" fmla="*/ 849086 h 849086"/>
                <a:gd name="connsiteX3" fmla="*/ 0 w 438536"/>
                <a:gd name="connsiteY3" fmla="*/ 847676 h 849086"/>
                <a:gd name="connsiteX4" fmla="*/ 0 w 438536"/>
                <a:gd name="connsiteY4" fmla="*/ 815470 h 849086"/>
                <a:gd name="connsiteX5" fmla="*/ 13993 w 438536"/>
                <a:gd name="connsiteY5" fmla="*/ 816880 h 849086"/>
                <a:gd name="connsiteX6" fmla="*/ 406330 w 438536"/>
                <a:gd name="connsiteY6" fmla="*/ 424543 h 849086"/>
                <a:gd name="connsiteX7" fmla="*/ 13993 w 438536"/>
                <a:gd name="connsiteY7" fmla="*/ 32206 h 849086"/>
                <a:gd name="connsiteX8" fmla="*/ 0 w 438536"/>
                <a:gd name="connsiteY8" fmla="*/ 33617 h 849086"/>
                <a:gd name="connsiteX9" fmla="*/ 0 w 438536"/>
                <a:gd name="connsiteY9" fmla="*/ 1411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536" h="849086">
                  <a:moveTo>
                    <a:pt x="13993" y="0"/>
                  </a:moveTo>
                  <a:cubicBezTo>
                    <a:pt x="248462" y="0"/>
                    <a:pt x="438536" y="190074"/>
                    <a:pt x="438536" y="424543"/>
                  </a:cubicBezTo>
                  <a:cubicBezTo>
                    <a:pt x="438536" y="659012"/>
                    <a:pt x="248462" y="849086"/>
                    <a:pt x="13993" y="849086"/>
                  </a:cubicBezTo>
                  <a:lnTo>
                    <a:pt x="0" y="847676"/>
                  </a:lnTo>
                  <a:lnTo>
                    <a:pt x="0" y="815470"/>
                  </a:lnTo>
                  <a:lnTo>
                    <a:pt x="13993" y="816880"/>
                  </a:lnTo>
                  <a:cubicBezTo>
                    <a:pt x="230675" y="816880"/>
                    <a:pt x="406330" y="641225"/>
                    <a:pt x="406330" y="424543"/>
                  </a:cubicBezTo>
                  <a:cubicBezTo>
                    <a:pt x="406330" y="207861"/>
                    <a:pt x="230675" y="32206"/>
                    <a:pt x="13993" y="32206"/>
                  </a:cubicBezTo>
                  <a:lnTo>
                    <a:pt x="0" y="33617"/>
                  </a:lnTo>
                  <a:lnTo>
                    <a:pt x="0" y="1411"/>
                  </a:lnTo>
                  <a:close/>
                </a:path>
              </a:pathLst>
            </a:custGeom>
            <a:solidFill>
              <a:srgbClr val="FF00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endParaRPr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906F418D-7EEF-4581-9617-7EEFD3E0B7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61700" y="2355876"/>
              <a:ext cx="46" cy="975877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miter lim="800000"/>
            </a:ln>
            <a:effectLst/>
          </p:spPr>
        </p:cxn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84F9C84C-BC56-46C9-AEE3-19EF66FF4CD4}"/>
                </a:ext>
              </a:extLst>
            </p:cNvPr>
            <p:cNvSpPr/>
            <p:nvPr/>
          </p:nvSpPr>
          <p:spPr>
            <a:xfrm>
              <a:off x="6387414" y="1063380"/>
              <a:ext cx="1332810" cy="1332810"/>
            </a:xfrm>
            <a:prstGeom prst="ellipse">
              <a:avLst/>
            </a:prstGeom>
            <a:solidFill>
              <a:srgbClr val="FF00FF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SaveSpace Rounded"/>
                  <a:ea typeface="+mn-ea"/>
                  <a:cs typeface="FC SaveSpace Rounded"/>
                </a:rPr>
                <a:t>สพฐ.ประมวลผลข้อมูล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FB0C160-37B2-4E20-81D5-E781C05A8F3A}"/>
              </a:ext>
            </a:extLst>
          </p:cNvPr>
          <p:cNvGrpSpPr/>
          <p:nvPr/>
        </p:nvGrpSpPr>
        <p:grpSpPr>
          <a:xfrm>
            <a:off x="10284637" y="3648787"/>
            <a:ext cx="1332810" cy="3128227"/>
            <a:chOff x="8315159" y="3311155"/>
            <a:chExt cx="1332810" cy="3128227"/>
          </a:xfrm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D12DB16-C3B1-444E-ADB7-7886FA2404BF}"/>
                </a:ext>
              </a:extLst>
            </p:cNvPr>
            <p:cNvSpPr/>
            <p:nvPr/>
          </p:nvSpPr>
          <p:spPr>
            <a:xfrm>
              <a:off x="8981610" y="3311155"/>
              <a:ext cx="438536" cy="849086"/>
            </a:xfrm>
            <a:custGeom>
              <a:avLst/>
              <a:gdLst>
                <a:gd name="connsiteX0" fmla="*/ 13993 w 438536"/>
                <a:gd name="connsiteY0" fmla="*/ 0 h 849086"/>
                <a:gd name="connsiteX1" fmla="*/ 438536 w 438536"/>
                <a:gd name="connsiteY1" fmla="*/ 424543 h 849086"/>
                <a:gd name="connsiteX2" fmla="*/ 13993 w 438536"/>
                <a:gd name="connsiteY2" fmla="*/ 849086 h 849086"/>
                <a:gd name="connsiteX3" fmla="*/ 0 w 438536"/>
                <a:gd name="connsiteY3" fmla="*/ 847676 h 849086"/>
                <a:gd name="connsiteX4" fmla="*/ 0 w 438536"/>
                <a:gd name="connsiteY4" fmla="*/ 815470 h 849086"/>
                <a:gd name="connsiteX5" fmla="*/ 13993 w 438536"/>
                <a:gd name="connsiteY5" fmla="*/ 816880 h 849086"/>
                <a:gd name="connsiteX6" fmla="*/ 406330 w 438536"/>
                <a:gd name="connsiteY6" fmla="*/ 424543 h 849086"/>
                <a:gd name="connsiteX7" fmla="*/ 13993 w 438536"/>
                <a:gd name="connsiteY7" fmla="*/ 32206 h 849086"/>
                <a:gd name="connsiteX8" fmla="*/ 0 w 438536"/>
                <a:gd name="connsiteY8" fmla="*/ 33617 h 849086"/>
                <a:gd name="connsiteX9" fmla="*/ 0 w 438536"/>
                <a:gd name="connsiteY9" fmla="*/ 1411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536" h="849086">
                  <a:moveTo>
                    <a:pt x="13993" y="0"/>
                  </a:moveTo>
                  <a:cubicBezTo>
                    <a:pt x="248462" y="0"/>
                    <a:pt x="438536" y="190074"/>
                    <a:pt x="438536" y="424543"/>
                  </a:cubicBezTo>
                  <a:cubicBezTo>
                    <a:pt x="438536" y="659012"/>
                    <a:pt x="248462" y="849086"/>
                    <a:pt x="13993" y="849086"/>
                  </a:cubicBezTo>
                  <a:lnTo>
                    <a:pt x="0" y="847676"/>
                  </a:lnTo>
                  <a:lnTo>
                    <a:pt x="0" y="815470"/>
                  </a:lnTo>
                  <a:lnTo>
                    <a:pt x="13993" y="816880"/>
                  </a:lnTo>
                  <a:cubicBezTo>
                    <a:pt x="230675" y="816880"/>
                    <a:pt x="406330" y="641225"/>
                    <a:pt x="406330" y="424543"/>
                  </a:cubicBezTo>
                  <a:cubicBezTo>
                    <a:pt x="406330" y="207861"/>
                    <a:pt x="230675" y="32206"/>
                    <a:pt x="13993" y="32206"/>
                  </a:cubicBezTo>
                  <a:lnTo>
                    <a:pt x="0" y="33617"/>
                  </a:lnTo>
                  <a:lnTo>
                    <a:pt x="0" y="1411"/>
                  </a:lnTo>
                  <a:close/>
                </a:path>
              </a:pathLst>
            </a:cu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endParaRP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965B01C-CCA2-4EFC-9A88-39615C1A12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81564" y="4130695"/>
              <a:ext cx="46" cy="975877"/>
            </a:xfrm>
            <a:prstGeom prst="line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E508920D-4FBB-4C74-AAAB-DA2972BC147D}"/>
                </a:ext>
              </a:extLst>
            </p:cNvPr>
            <p:cNvSpPr/>
            <p:nvPr/>
          </p:nvSpPr>
          <p:spPr>
            <a:xfrm>
              <a:off x="8315159" y="5106572"/>
              <a:ext cx="1332810" cy="1332810"/>
            </a:xfrm>
            <a:prstGeom prst="ellipse">
              <a:avLst/>
            </a:prstGeom>
            <a:solidFill>
              <a:srgbClr val="00B0F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SaveSpace Rounded"/>
                  <a:ea typeface="+mn-ea"/>
                  <a:cs typeface="FC SaveSpace Rounded"/>
                </a:rPr>
                <a:t>ส่งข้อมูลเข้า 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SaveSpace Rounded"/>
                  <a:ea typeface="+mn-ea"/>
                  <a:cs typeface="FC SaveSpace Rounded"/>
                </a:rPr>
                <a:t>EDC</a:t>
              </a:r>
              <a:endParaRPr kumimoji="0" lang="th-TH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SaveSpace Rounded"/>
                <a:ea typeface="+mn-ea"/>
                <a:cs typeface="FC SaveSpace Rounded"/>
              </a:endParaRPr>
            </a:p>
          </p:txBody>
        </p:sp>
      </p:grp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4AD58B5D-3FD3-46F1-99F7-7DAEA3AFC263}"/>
              </a:ext>
            </a:extLst>
          </p:cNvPr>
          <p:cNvCxnSpPr/>
          <p:nvPr/>
        </p:nvCxnSpPr>
        <p:spPr>
          <a:xfrm>
            <a:off x="4951824" y="1761028"/>
            <a:ext cx="0" cy="4738247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dash"/>
            <a:miter lim="800000"/>
          </a:ln>
          <a:effectLst/>
        </p:spPr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5BDD6902-B549-4139-BCFA-0040422E80F5}"/>
              </a:ext>
            </a:extLst>
          </p:cNvPr>
          <p:cNvCxnSpPr/>
          <p:nvPr/>
        </p:nvCxnSpPr>
        <p:spPr>
          <a:xfrm>
            <a:off x="7172174" y="1761028"/>
            <a:ext cx="0" cy="4738247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dash"/>
            <a:miter lim="800000"/>
          </a:ln>
          <a:effectLst/>
        </p:spPr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A4B664FF-5BBF-4761-AE22-03AF6AB8B617}"/>
              </a:ext>
            </a:extLst>
          </p:cNvPr>
          <p:cNvSpPr txBox="1"/>
          <p:nvPr/>
        </p:nvSpPr>
        <p:spPr>
          <a:xfrm>
            <a:off x="3187609" y="6334780"/>
            <a:ext cx="1511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08.30 – 16.30 </a:t>
            </a:r>
            <a:r>
              <a:rPr kumimoji="0" lang="th-TH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น.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3D7A4E1-D7E5-461C-9E64-6E0370726E79}"/>
              </a:ext>
            </a:extLst>
          </p:cNvPr>
          <p:cNvSpPr txBox="1"/>
          <p:nvPr/>
        </p:nvSpPr>
        <p:spPr>
          <a:xfrm>
            <a:off x="5615518" y="6333559"/>
            <a:ext cx="825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16.30 </a:t>
            </a:r>
            <a:r>
              <a:rPr kumimoji="0" lang="th-TH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น.</a:t>
            </a:r>
          </a:p>
        </p:txBody>
      </p:sp>
    </p:spTree>
    <p:extLst>
      <p:ext uri="{BB962C8B-B14F-4D97-AF65-F5344CB8AC3E}">
        <p14:creationId xmlns:p14="http://schemas.microsoft.com/office/powerpoint/2010/main" val="2515761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7BB65E-2020-4F42-A3DB-F32EB279A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513" y="3670070"/>
            <a:ext cx="2327076" cy="23270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79CE0CA-B0F3-40D4-B069-FD06D309E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6853"/>
            <a:ext cx="10131425" cy="1456267"/>
          </a:xfrm>
        </p:spPr>
        <p:txBody>
          <a:bodyPr>
            <a:normAutofit/>
          </a:bodyPr>
          <a:lstStyle/>
          <a:p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ติดต่อเราได้ที่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8CB876-B991-405B-A1D5-942AC8976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607" y="1845504"/>
            <a:ext cx="10131425" cy="3649133"/>
          </a:xfrm>
        </p:spPr>
        <p:txBody>
          <a:bodyPr anchor="t">
            <a:normAutofit/>
          </a:bodyPr>
          <a:lstStyle/>
          <a:p>
            <a:r>
              <a:rPr lang="th-TH" sz="4800" dirty="0"/>
              <a:t>02-288-5831</a:t>
            </a:r>
          </a:p>
          <a:p>
            <a:r>
              <a:rPr lang="en-US" sz="4800" dirty="0"/>
              <a:t>www.edudev.in.th</a:t>
            </a:r>
            <a:endParaRPr lang="th-TH" sz="4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47DB56-71F9-40C8-9D8C-5A0BEA87D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22" y="1910961"/>
            <a:ext cx="7687748" cy="44487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4903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21BADA-C0C2-4137-8DAE-A3EA3E2ECF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029" y="1964267"/>
            <a:ext cx="10115096" cy="2421464"/>
          </a:xfrm>
        </p:spPr>
        <p:txBody>
          <a:bodyPr>
            <a:normAutofit/>
          </a:bodyPr>
          <a:lstStyle/>
          <a:p>
            <a:r>
              <a:rPr lang="th-TH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แนวทางการดำเนินการจัดเก็บข้อมูล ปีการศึกษา 2565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8C040C6-0542-41C0-A686-D187EA8DBE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dirty="0"/>
              <a:t>เอกลักษณ์ ทิมทอง</a:t>
            </a:r>
          </a:p>
          <a:p>
            <a:r>
              <a:rPr lang="th-TH" dirty="0"/>
              <a:t>ศูนย์พัฒนาระบบข้อมูลทางการศึกษา สำนักนโยบายและแผนการศึกษาขั้นพื้นฐาน </a:t>
            </a:r>
            <a:r>
              <a:rPr lang="th-TH" dirty="0" err="1"/>
              <a:t>สพฐ</a:t>
            </a:r>
            <a:r>
              <a:rPr lang="th-T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8951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BEC84-BBD1-40EA-86E7-47A8AD69C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แนวทางการบริหารระบบจัดเก็บข้อมูล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678AC-8981-4A0E-9A0A-85BD5C3DD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th-TH" sz="4400" dirty="0"/>
              <a:t>ระบบจัดเก็บข้อมูลนักเรียนรายบุคคล (</a:t>
            </a:r>
            <a:r>
              <a:rPr lang="en-US" sz="4400" dirty="0"/>
              <a:t>Data Management Center: DMC</a:t>
            </a:r>
            <a:r>
              <a:rPr lang="th-TH" sz="4400" dirty="0"/>
              <a:t>)</a:t>
            </a:r>
          </a:p>
          <a:p>
            <a:r>
              <a:rPr lang="th-TH" sz="4400" dirty="0"/>
              <a:t>ระบบกำหนดรหัสประจำตัวผู้เรียนเพื่อเข้ารับบริการการศึกษาสำหรับผู้ไม่มีหลักฐานทางทะเบียนราษฎร (</a:t>
            </a:r>
            <a:r>
              <a:rPr lang="en-US" sz="4400" dirty="0"/>
              <a:t>G Code</a:t>
            </a:r>
            <a:r>
              <a:rPr lang="th-TH" sz="4400" dirty="0"/>
              <a:t>)</a:t>
            </a:r>
          </a:p>
          <a:p>
            <a:r>
              <a:rPr lang="th-TH" sz="4400" dirty="0"/>
              <a:t>ระบบข้อมูลอาคาร ที่ดิน และสิ่งก่อสร้าง</a:t>
            </a:r>
          </a:p>
          <a:p>
            <a:endParaRPr lang="th-TH" sz="4400" dirty="0"/>
          </a:p>
        </p:txBody>
      </p:sp>
    </p:spTree>
    <p:extLst>
      <p:ext uri="{BB962C8B-B14F-4D97-AF65-F5344CB8AC3E}">
        <p14:creationId xmlns:p14="http://schemas.microsoft.com/office/powerpoint/2010/main" val="3723745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1180-37A8-41A1-94D3-766E35BA4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ระบบจัดเก็บข้อมูลนักเรียนรายบุคคล (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Management Center: DMC)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8C3DD8-4DA2-4314-83F6-612BAEA25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47420" y="2065867"/>
            <a:ext cx="2589287" cy="3649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AD20B7-858C-4909-9C61-02A720E66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210" y="2065867"/>
            <a:ext cx="2726462" cy="3649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8B88A6-0F89-48C2-91DF-A1FF1BB1E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787" y="2065868"/>
            <a:ext cx="2577676" cy="3649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4955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E9FD6-F877-4856-A61C-E236AA271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แนวทางการบริหารจัดการระบบจัดเก็บข้อมูลนักเรียนรายบุคคล </a:t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(Data Management Center : DMC)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DA3BC-A5C6-4F67-A80C-E877ACF16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th-TH" sz="3200" dirty="0"/>
              <a:t>ส่วนที่ 1 แนวทางการบริหารระบบการจัดเก็บข้อมูลนักเรียนรายบุคคล (</a:t>
            </a:r>
            <a:r>
              <a:rPr lang="en-US" sz="3200" dirty="0"/>
              <a:t>Data Management Center : DMC)</a:t>
            </a:r>
          </a:p>
          <a:p>
            <a:r>
              <a:rPr lang="th-TH" sz="3200" dirty="0"/>
              <a:t>ส่วนที่ 2 การบริหารระบบการจัดเก็บข้อมูลนักเรียนรายบุคคล (</a:t>
            </a:r>
            <a:r>
              <a:rPr lang="en-US" sz="3200" dirty="0"/>
              <a:t>Data Management Center : DMC) </a:t>
            </a:r>
            <a:r>
              <a:rPr lang="th-TH" sz="3200" dirty="0"/>
              <a:t>สำหรับ สถานศึกษา</a:t>
            </a:r>
          </a:p>
          <a:p>
            <a:r>
              <a:rPr lang="th-TH" sz="3200" dirty="0"/>
              <a:t>ส่วนที่ 3 การบริหารระบบการจัดเก็บข้อมูลนักเรียนรายบุคคล (</a:t>
            </a:r>
            <a:r>
              <a:rPr lang="en-US" sz="3200" dirty="0"/>
              <a:t>Data Management Center : DMC) </a:t>
            </a:r>
            <a:r>
              <a:rPr lang="th-TH" sz="3200" dirty="0"/>
              <a:t>สำหรับสำนักงานเขตพื้นที่การศึกษา</a:t>
            </a:r>
          </a:p>
          <a:p>
            <a:r>
              <a:rPr lang="th-TH" sz="3200" dirty="0"/>
              <a:t>ส่วนที่ 4 ระบบกำหนดรหัสประจำตัวนักเรียนเพื่อเข้ารับบริการการศึกษาสำหรับผู้ไม่มีหลักฐานทะเบียนราษฎร (</a:t>
            </a:r>
            <a:r>
              <a:rPr lang="en-US" sz="3200" dirty="0"/>
              <a:t>G Code)</a:t>
            </a:r>
          </a:p>
          <a:p>
            <a:r>
              <a:rPr lang="th-TH" sz="3200" dirty="0"/>
              <a:t>ส่วนที่ 5 กฎหมาย ระเบียบ แนวปฏิบัติที่เกี่ยวข้อง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5243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6C5AA-5396-4742-8EBB-A53469285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แนวทางการบริหารระบบการจัดเก็บข้อมูลนักเรียนรายบุคคล </a:t>
            </a:r>
            <a:b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Management Center : DMC)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70FBD-F0C5-4B98-8CF0-138359935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th-TH" sz="3600" dirty="0"/>
              <a:t>ระบบจัดเก็บข้อมูลนักเรียนรายบุคคล (</a:t>
            </a:r>
            <a:r>
              <a:rPr lang="en-US" sz="3600" dirty="0"/>
              <a:t>Data Management Center: DMC) </a:t>
            </a:r>
            <a:r>
              <a:rPr lang="th-TH" sz="3600" dirty="0"/>
              <a:t>เพื่อใช้เป็นเครื่องมือในการจัดเก็บข้อมูลนักเรียนรายบุคคล ข้อมูลโรงเรียน เพื่อนำข้อมูลสารสนเทศไปใช้ในการจัดสรรงบประมาณ </a:t>
            </a:r>
          </a:p>
          <a:p>
            <a:pPr marL="0" indent="0">
              <a:buNone/>
            </a:pPr>
            <a:r>
              <a:rPr lang="th-TH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“เงินอุดหนุนรายหัว”</a:t>
            </a:r>
            <a:r>
              <a:rPr lang="th-T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3600" dirty="0"/>
              <a:t>การวางแผน การบริหารจัดการ การกำหนดนโยบาย และการตัดสินใจได้อย่างมีประสิทธิภาพ</a:t>
            </a:r>
          </a:p>
        </p:txBody>
      </p:sp>
    </p:spTree>
    <p:extLst>
      <p:ext uri="{BB962C8B-B14F-4D97-AF65-F5344CB8AC3E}">
        <p14:creationId xmlns:p14="http://schemas.microsoft.com/office/powerpoint/2010/main" val="2892197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205E4-B8F2-4CA9-84CC-5E7484871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แนวทางการบริหารจัดการระบบจัดเก็บข้อมูลนักเรียนรายบุคคล </a:t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(Data Management Center : DMC)</a:t>
            </a:r>
            <a:endParaRPr lang="th-TH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AD748-A409-41AB-AEA4-8D7A31786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th-TH" sz="3600" dirty="0"/>
              <a:t>บทบาทของผู้ใช้งานระบบ </a:t>
            </a:r>
            <a:r>
              <a:rPr lang="en-US" sz="3600" dirty="0"/>
              <a:t>DMC</a:t>
            </a:r>
          </a:p>
          <a:p>
            <a:pPr lvl="1"/>
            <a:r>
              <a:rPr lang="th-TH" sz="3400" dirty="0"/>
              <a:t>ผู้รับผิดชอบงานข้อมูลสารสนเทศทางการศึกษาของโรงเรียน </a:t>
            </a:r>
            <a:r>
              <a:rPr lang="en-US" sz="3400" dirty="0"/>
              <a:t>(SCHOOL_MANAGER)</a:t>
            </a:r>
            <a:endParaRPr lang="th-TH" sz="3400" dirty="0"/>
          </a:p>
          <a:p>
            <a:pPr lvl="1"/>
            <a:r>
              <a:rPr lang="th-TH" sz="3400" dirty="0"/>
              <a:t>ผู้บริหารโรงเรียน </a:t>
            </a:r>
            <a:r>
              <a:rPr lang="en-US" sz="3400" dirty="0"/>
              <a:t>(SCHOOL_DIRECTOR)</a:t>
            </a:r>
            <a:endParaRPr lang="th-TH" sz="3400" dirty="0"/>
          </a:p>
          <a:p>
            <a:pPr lvl="1"/>
            <a:r>
              <a:rPr lang="th-TH" sz="3400" dirty="0"/>
              <a:t>สำนักงานเขตพื้นที่การศึกษา </a:t>
            </a:r>
            <a:r>
              <a:rPr lang="en-US" sz="3400" dirty="0"/>
              <a:t>(AREA_MANAGER)</a:t>
            </a:r>
            <a:endParaRPr lang="th-TH" sz="3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72F73D-BC42-4FBB-8744-5A73B3AEAF8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71" y="5099753"/>
            <a:ext cx="4833284" cy="12529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3157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205E4-B8F2-4CA9-84CC-5E7484871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แนวทางการบริหารจัดการระบบจัดเก็บข้อมูลนักเรียนรายบุคคล </a:t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(Data Management Center : DMC)</a:t>
            </a:r>
            <a:endParaRPr lang="th-TH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AD748-A409-41AB-AEA4-8D7A31786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th-TH" sz="3600" dirty="0"/>
              <a:t>การคัดกรองนักเรียนยากจน</a:t>
            </a:r>
          </a:p>
          <a:p>
            <a:pPr lvl="1"/>
            <a:r>
              <a:rPr lang="th-TH" sz="3400" dirty="0"/>
              <a:t>ให้สถานศึกษาใช้แบบ </a:t>
            </a:r>
            <a:r>
              <a:rPr lang="th-TH" sz="4000" b="1" u="sng" dirty="0">
                <a:solidFill>
                  <a:srgbClr val="FF0000"/>
                </a:solidFill>
              </a:rPr>
              <a:t>นร./</a:t>
            </a:r>
            <a:r>
              <a:rPr lang="th-TH" sz="4000" b="1" u="sng" dirty="0" err="1">
                <a:solidFill>
                  <a:srgbClr val="FF0000"/>
                </a:solidFill>
              </a:rPr>
              <a:t>กสศ</a:t>
            </a:r>
            <a:r>
              <a:rPr lang="th-TH" sz="4000" b="1" u="sng" dirty="0">
                <a:solidFill>
                  <a:srgbClr val="FF0000"/>
                </a:solidFill>
              </a:rPr>
              <a:t>.01</a:t>
            </a:r>
            <a:r>
              <a:rPr lang="th-TH" sz="3400" dirty="0"/>
              <a:t>  (ปรับปรุง 9 พ.ค. 65)</a:t>
            </a:r>
            <a:br>
              <a:rPr lang="th-TH" sz="3400" dirty="0"/>
            </a:br>
            <a:r>
              <a:rPr lang="th-TH" sz="3400" dirty="0"/>
              <a:t>คัดกรองก่อนรายงานใน </a:t>
            </a:r>
            <a:r>
              <a:rPr lang="en-US" sz="3400" dirty="0"/>
              <a:t>DMC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0465C6-3D80-4A95-BEC7-1D1F44CCA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5790" y="619898"/>
            <a:ext cx="3984899" cy="56285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0024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205E4-B8F2-4CA9-84CC-5E7484871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แนวทางการบริหารจัดการระบบจัดเก็บข้อมูลนักเรียนรายบุคคล </a:t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(Data Management Center : DMC)</a:t>
            </a:r>
            <a:endParaRPr lang="th-TH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AD748-A409-41AB-AEA4-8D7A31786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th-TH" sz="3600" dirty="0"/>
              <a:t>ปรับปรุงข้อมูลพื้นฐานสถานศึกษา</a:t>
            </a:r>
          </a:p>
          <a:p>
            <a:pPr lvl="1"/>
            <a:r>
              <a:rPr lang="th-TH" sz="3400" dirty="0"/>
              <a:t>ข้อมูลไฟฟ้า</a:t>
            </a:r>
          </a:p>
          <a:p>
            <a:pPr lvl="1"/>
            <a:r>
              <a:rPr lang="th-TH" sz="3400" dirty="0"/>
              <a:t>ข้อมูลแหล่งน้ำ</a:t>
            </a:r>
          </a:p>
          <a:p>
            <a:pPr lvl="1"/>
            <a:r>
              <a:rPr lang="th-TH" sz="3400" dirty="0"/>
              <a:t>ชั้นเรียนที่เปิดสอน</a:t>
            </a:r>
          </a:p>
          <a:p>
            <a:pPr lvl="1"/>
            <a:r>
              <a:rPr lang="th-TH" sz="3400" dirty="0"/>
              <a:t>จำนวนห้องในแต่ละชั้น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22E5E5-C755-40D9-A410-961C8E82E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341" y="2342745"/>
            <a:ext cx="7475061" cy="39056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FE6D8C6-F37C-4466-A7E3-56630B8FF11C}"/>
              </a:ext>
            </a:extLst>
          </p:cNvPr>
          <p:cNvSpPr/>
          <p:nvPr/>
        </p:nvSpPr>
        <p:spPr>
          <a:xfrm>
            <a:off x="9292282" y="3534033"/>
            <a:ext cx="609600" cy="2800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138265C7-585F-4B8E-AF94-9D66BE1522A8}"/>
              </a:ext>
            </a:extLst>
          </p:cNvPr>
          <p:cNvSpPr/>
          <p:nvPr/>
        </p:nvSpPr>
        <p:spPr>
          <a:xfrm>
            <a:off x="9952726" y="3465040"/>
            <a:ext cx="609600" cy="385119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23761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FC SaveSpace">
      <a:majorFont>
        <a:latin typeface="FC SaveSpace Rounded"/>
        <a:ea typeface=""/>
        <a:cs typeface="FC SaveSpace Rounded"/>
      </a:majorFont>
      <a:minorFont>
        <a:latin typeface="FC SaveSpace Rounded"/>
        <a:ea typeface=""/>
        <a:cs typeface="FC SaveSpace Rounded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250</TotalTime>
  <Words>877</Words>
  <Application>Microsoft Office PowerPoint</Application>
  <PresentationFormat>Widescreen</PresentationFormat>
  <Paragraphs>106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FC SaveSpace Rounded</vt:lpstr>
      <vt:lpstr>Celestial</vt:lpstr>
      <vt:lpstr>การประชุมเชิงปฏิบัติการพัฒนาบุคลากรด้านระบบสารสนเทศ เพื่อการบริหาร ประจำปีการศึกษา 2565</vt:lpstr>
      <vt:lpstr>แนวทางการดำเนินการจัดเก็บข้อมูล ปีการศึกษา 2565</vt:lpstr>
      <vt:lpstr>แนวทางการบริหารระบบจัดเก็บข้อมูล</vt:lpstr>
      <vt:lpstr>ระบบจัดเก็บข้อมูลนักเรียนรายบุคคล (Data Management Center: DMC)</vt:lpstr>
      <vt:lpstr>แนวทางการบริหารจัดการระบบจัดเก็บข้อมูลนักเรียนรายบุคคล  (Data Management Center : DMC)</vt:lpstr>
      <vt:lpstr>แนวทางการบริหารระบบการจัดเก็บข้อมูลนักเรียนรายบุคคล  (Data Management Center : DMC)</vt:lpstr>
      <vt:lpstr>แนวทางการบริหารจัดการระบบจัดเก็บข้อมูลนักเรียนรายบุคคล  (Data Management Center : DMC)</vt:lpstr>
      <vt:lpstr>แนวทางการบริหารจัดการระบบจัดเก็บข้อมูลนักเรียนรายบุคคล  (Data Management Center : DMC)</vt:lpstr>
      <vt:lpstr>แนวทางการบริหารจัดการระบบจัดเก็บข้อมูลนักเรียนรายบุคคล  (Data Management Center : DMC)</vt:lpstr>
      <vt:lpstr>แนวทางการบริหารจัดการระบบจัดเก็บข้อมูลนักเรียนรายบุคคล  (Data Management Center : DMC)</vt:lpstr>
      <vt:lpstr>แนวทางการบริหารจัดการระบบจัดเก็บข้อมูลนักเรียนรายบุคคล  (Data Management Center : DMC)</vt:lpstr>
      <vt:lpstr>ระบบกำหนดรหัสประจำตัวผู้เรียนเพื่อเข้ารับบริการการศึกษาสำหรับผู้ไม่มีหลักฐาน ทางทะเบียนราษฎร (G Code)</vt:lpstr>
      <vt:lpstr>ระบบข้อมูลอาคาร ที่ดิน และสิ่งก่อสร้าง</vt:lpstr>
      <vt:lpstr>ปฏิทินการจัดเก็บข้อมูล DMC ปีการศึกษา 1/2565</vt:lpstr>
      <vt:lpstr>ปฏิทินการจัดเก็บข้อมูล DMC ปีการศึกษา 2/2565</vt:lpstr>
      <vt:lpstr>ปฏิทินการจัดเก็บข้อมูล DMC ปีการศึกษา 3/2565</vt:lpstr>
      <vt:lpstr>ติดต่อเราได้ที่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การประชุมเชิงปฏิบัติการพัฒนาบุคลากรด้านระบบสารสนเทศเพื่อการบริหาร ประจำปีการศึกษา 2565</dc:title>
  <dc:creator>เอกลักษณ์ ทิมทอง</dc:creator>
  <cp:lastModifiedBy>เอกลักษณ์ ทิมทอง</cp:lastModifiedBy>
  <cp:revision>35</cp:revision>
  <dcterms:created xsi:type="dcterms:W3CDTF">2022-05-22T08:17:57Z</dcterms:created>
  <dcterms:modified xsi:type="dcterms:W3CDTF">2022-05-23T13:09:53Z</dcterms:modified>
</cp:coreProperties>
</file>